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74" r:id="rId8"/>
    <p:sldId id="275" r:id="rId9"/>
    <p:sldId id="264" r:id="rId10"/>
    <p:sldId id="265" r:id="rId11"/>
    <p:sldId id="266" r:id="rId12"/>
    <p:sldId id="276" r:id="rId13"/>
    <p:sldId id="267" r:id="rId14"/>
    <p:sldId id="280" r:id="rId15"/>
    <p:sldId id="268" r:id="rId16"/>
    <p:sldId id="269" r:id="rId17"/>
    <p:sldId id="279" r:id="rId18"/>
    <p:sldId id="270" r:id="rId19"/>
    <p:sldId id="271" r:id="rId20"/>
    <p:sldId id="281" r:id="rId21"/>
    <p:sldId id="272" r:id="rId22"/>
    <p:sldId id="282" r:id="rId23"/>
    <p:sldId id="273" r:id="rId24"/>
    <p:sldId id="277" r:id="rId25"/>
    <p:sldId id="278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6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92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7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5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4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5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6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CCF19-5FD2-448F-9B3D-E42DC167D306}" type="datetimeFigureOut">
              <a:rPr lang="en-US" smtClean="0"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DB2F-20E1-419A-9D1A-F8EBBEF24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7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nancial_risk_management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ntharp.com/Tharps-Thoughts/572_Apr_11_2012.html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5943600" cy="404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Exposure to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money </a:t>
            </a:r>
            <a:r>
              <a:rPr lang="en-US" dirty="0"/>
              <a:t>management</a:t>
            </a:r>
          </a:p>
          <a:p>
            <a:pPr lvl="1"/>
            <a:r>
              <a:rPr lang="en-US" dirty="0"/>
              <a:t>position sizing</a:t>
            </a:r>
          </a:p>
          <a:p>
            <a:pPr lvl="1"/>
            <a:r>
              <a:rPr lang="en-US" dirty="0"/>
              <a:t>use stops - "your first loss is your best loss" - </a:t>
            </a:r>
            <a:r>
              <a:rPr lang="en-US" dirty="0" err="1"/>
              <a:t>Rozycki</a:t>
            </a:r>
            <a:endParaRPr lang="en-US" dirty="0"/>
          </a:p>
          <a:p>
            <a:pPr lvl="1"/>
            <a:r>
              <a:rPr lang="en-US" dirty="0"/>
              <a:t>hedge with options or futures</a:t>
            </a:r>
          </a:p>
          <a:p>
            <a:pPr lvl="1"/>
            <a:r>
              <a:rPr lang="en-US" dirty="0"/>
              <a:t>capital allocation</a:t>
            </a:r>
          </a:p>
          <a:p>
            <a:pPr lvl="2"/>
            <a:r>
              <a:rPr lang="en-US" dirty="0"/>
              <a:t>business</a:t>
            </a:r>
          </a:p>
          <a:p>
            <a:pPr lvl="2"/>
            <a:r>
              <a:rPr lang="en-US" dirty="0"/>
              <a:t>accounts</a:t>
            </a:r>
          </a:p>
          <a:p>
            <a:pPr lvl="2"/>
            <a:r>
              <a:rPr lang="en-US" dirty="0"/>
              <a:t>systems</a:t>
            </a:r>
          </a:p>
          <a:p>
            <a:pPr lvl="2"/>
            <a:r>
              <a:rPr lang="en-US" dirty="0"/>
              <a:t>trades</a:t>
            </a:r>
          </a:p>
        </p:txBody>
      </p:sp>
    </p:spTree>
    <p:extLst>
      <p:ext uri="{BB962C8B-B14F-4D97-AF65-F5344CB8AC3E}">
        <p14:creationId xmlns:p14="http://schemas.microsoft.com/office/powerpoint/2010/main" val="15306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Exposure to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portfolio management</a:t>
            </a:r>
          </a:p>
          <a:p>
            <a:pPr lvl="0"/>
            <a:r>
              <a:rPr lang="en-US" dirty="0"/>
              <a:t>diversification</a:t>
            </a:r>
          </a:p>
          <a:p>
            <a:pPr lvl="1"/>
            <a:r>
              <a:rPr lang="en-US" dirty="0"/>
              <a:t>class - stock, option, future, </a:t>
            </a:r>
            <a:r>
              <a:rPr lang="en-US" dirty="0" err="1"/>
              <a:t>forex</a:t>
            </a:r>
            <a:endParaRPr lang="en-US" dirty="0"/>
          </a:p>
          <a:p>
            <a:pPr lvl="1"/>
            <a:r>
              <a:rPr lang="en-US" dirty="0"/>
              <a:t>sector</a:t>
            </a:r>
          </a:p>
          <a:p>
            <a:pPr lvl="1"/>
            <a:r>
              <a:rPr lang="en-US" dirty="0"/>
              <a:t>market cap</a:t>
            </a:r>
          </a:p>
          <a:p>
            <a:pPr lvl="1"/>
            <a:r>
              <a:rPr lang="en-US" dirty="0" smtClean="0"/>
              <a:t>beta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1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Exposure </a:t>
            </a:r>
            <a:r>
              <a:rPr lang="en-US" dirty="0"/>
              <a:t>to </a:t>
            </a:r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directional </a:t>
            </a:r>
            <a:r>
              <a:rPr lang="en-US" dirty="0"/>
              <a:t>risk (have both long and short positions, or bonds and stocks)</a:t>
            </a:r>
          </a:p>
          <a:p>
            <a:pPr lvl="0"/>
            <a:r>
              <a:rPr lang="en-US" dirty="0"/>
              <a:t>loss limits</a:t>
            </a:r>
          </a:p>
          <a:p>
            <a:pPr lvl="1"/>
            <a:r>
              <a:rPr lang="en-US" dirty="0"/>
              <a:t>daily, weekly, monthly (Merlin </a:t>
            </a:r>
            <a:r>
              <a:rPr lang="en-US" dirty="0" err="1"/>
              <a:t>Rothfeld</a:t>
            </a:r>
            <a:r>
              <a:rPr lang="en-US" dirty="0"/>
              <a:t> $250 per trade $500 per day limits)</a:t>
            </a:r>
          </a:p>
          <a:p>
            <a:pPr lvl="1"/>
            <a:r>
              <a:rPr lang="en-US" dirty="0"/>
              <a:t>Alex Elder 2% per trade 6% per month</a:t>
            </a:r>
          </a:p>
        </p:txBody>
      </p:sp>
    </p:spTree>
    <p:extLst>
      <p:ext uri="{BB962C8B-B14F-4D97-AF65-F5344CB8AC3E}">
        <p14:creationId xmlns:p14="http://schemas.microsoft.com/office/powerpoint/2010/main" val="38398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Exposure to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trade execution errors</a:t>
            </a:r>
          </a:p>
          <a:p>
            <a:pPr lvl="1"/>
            <a:r>
              <a:rPr lang="en-US" dirty="0"/>
              <a:t>continually learn and become proficient on your trading platform</a:t>
            </a:r>
          </a:p>
          <a:p>
            <a:pPr lvl="1"/>
            <a:r>
              <a:rPr lang="en-US" dirty="0"/>
              <a:t>know how to contact your broker and what information they will </a:t>
            </a:r>
            <a:r>
              <a:rPr lang="en-US" dirty="0" smtClean="0"/>
              <a:t>need</a:t>
            </a:r>
          </a:p>
          <a:p>
            <a:pPr lvl="0"/>
            <a:r>
              <a:rPr lang="en-US" dirty="0"/>
              <a:t>trade management</a:t>
            </a:r>
          </a:p>
          <a:p>
            <a:pPr lvl="1"/>
            <a:r>
              <a:rPr lang="en-US" dirty="0"/>
              <a:t>from order fill to close of </a:t>
            </a:r>
            <a:r>
              <a:rPr lang="en-US" dirty="0" smtClean="0"/>
              <a:t>trade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Exposure to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personal </a:t>
            </a:r>
            <a:r>
              <a:rPr lang="en-US" dirty="0"/>
              <a:t>psychology</a:t>
            </a:r>
          </a:p>
          <a:p>
            <a:pPr lvl="1"/>
            <a:r>
              <a:rPr lang="en-US" dirty="0"/>
              <a:t>health</a:t>
            </a:r>
          </a:p>
          <a:p>
            <a:pPr lvl="1"/>
            <a:r>
              <a:rPr lang="en-US" dirty="0"/>
              <a:t>mood</a:t>
            </a:r>
          </a:p>
          <a:p>
            <a:pPr lvl="1"/>
            <a:r>
              <a:rPr lang="en-US" dirty="0"/>
              <a:t>relationships</a:t>
            </a:r>
          </a:p>
          <a:p>
            <a:pPr lvl="1"/>
            <a:r>
              <a:rPr lang="en-US" dirty="0"/>
              <a:t>stress</a:t>
            </a:r>
          </a:p>
          <a:p>
            <a:pPr lvl="1"/>
            <a:r>
              <a:rPr lang="en-US" dirty="0"/>
              <a:t>environment</a:t>
            </a:r>
          </a:p>
          <a:p>
            <a:pPr lvl="1"/>
            <a:r>
              <a:rPr lang="en-US" dirty="0"/>
              <a:t>recent large loss or win</a:t>
            </a:r>
          </a:p>
        </p:txBody>
      </p:sp>
    </p:spTree>
    <p:extLst>
      <p:ext uri="{BB962C8B-B14F-4D97-AF65-F5344CB8AC3E}">
        <p14:creationId xmlns:p14="http://schemas.microsoft.com/office/powerpoint/2010/main" val="305174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Exposure to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equipment</a:t>
            </a:r>
          </a:p>
          <a:p>
            <a:pPr lvl="1"/>
            <a:r>
              <a:rPr lang="en-US"/>
              <a:t>computer</a:t>
            </a:r>
          </a:p>
          <a:p>
            <a:pPr lvl="1"/>
            <a:r>
              <a:rPr lang="en-US"/>
              <a:t>back-up computer</a:t>
            </a:r>
          </a:p>
          <a:p>
            <a:pPr lvl="1"/>
            <a:r>
              <a:rPr lang="en-US"/>
              <a:t>internet</a:t>
            </a:r>
          </a:p>
          <a:p>
            <a:pPr lvl="1"/>
            <a:r>
              <a:rPr lang="en-US"/>
              <a:t>back-up internet</a:t>
            </a:r>
          </a:p>
          <a:p>
            <a:pPr lvl="1"/>
            <a:r>
              <a:rPr lang="en-US"/>
              <a:t>list of positions on paper in case of power outage</a:t>
            </a:r>
          </a:p>
        </p:txBody>
      </p:sp>
    </p:spTree>
    <p:extLst>
      <p:ext uri="{BB962C8B-B14F-4D97-AF65-F5344CB8AC3E}">
        <p14:creationId xmlns:p14="http://schemas.microsoft.com/office/powerpoint/2010/main" val="12724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</a:t>
            </a:r>
            <a:r>
              <a:rPr lang="en-US" dirty="0"/>
              <a:t>to </a:t>
            </a:r>
            <a:r>
              <a:rPr lang="en-US" dirty="0" smtClean="0"/>
              <a:t>Address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business plan</a:t>
            </a:r>
          </a:p>
          <a:p>
            <a:pPr lvl="0"/>
            <a:r>
              <a:rPr lang="en-US" dirty="0"/>
              <a:t>trading plan</a:t>
            </a:r>
          </a:p>
          <a:p>
            <a:pPr lvl="0"/>
            <a:r>
              <a:rPr lang="en-US" dirty="0"/>
              <a:t>trade </a:t>
            </a:r>
            <a:r>
              <a:rPr lang="en-US" dirty="0" smtClean="0"/>
              <a:t>log </a:t>
            </a:r>
            <a:endParaRPr lang="en-US" dirty="0"/>
          </a:p>
          <a:p>
            <a:pPr lvl="0"/>
            <a:r>
              <a:rPr lang="en-US" dirty="0"/>
              <a:t>trade journal</a:t>
            </a:r>
          </a:p>
          <a:p>
            <a:pPr lvl="0"/>
            <a:r>
              <a:rPr lang="en-US" dirty="0"/>
              <a:t>risk management plan</a:t>
            </a:r>
          </a:p>
          <a:p>
            <a:pPr lvl="0"/>
            <a:r>
              <a:rPr lang="en-US" dirty="0"/>
              <a:t>trade management </a:t>
            </a:r>
            <a:r>
              <a:rPr lang="en-US" dirty="0" smtClean="0"/>
              <a:t>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3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</a:t>
            </a:r>
            <a:r>
              <a:rPr lang="en-US" dirty="0"/>
              <a:t>to </a:t>
            </a:r>
            <a:r>
              <a:rPr lang="en-US" dirty="0" smtClean="0"/>
              <a:t>Address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personal </a:t>
            </a:r>
            <a:r>
              <a:rPr lang="en-US" dirty="0"/>
              <a:t>management plan</a:t>
            </a:r>
          </a:p>
          <a:p>
            <a:pPr lvl="0"/>
            <a:r>
              <a:rPr lang="en-US" dirty="0"/>
              <a:t>review </a:t>
            </a:r>
            <a:r>
              <a:rPr lang="en-US" dirty="0" smtClean="0"/>
              <a:t>plans- </a:t>
            </a:r>
            <a:r>
              <a:rPr lang="en-US" dirty="0"/>
              <a:t>daily, weekly, monthly</a:t>
            </a:r>
          </a:p>
          <a:p>
            <a:pPr lvl="0"/>
            <a:r>
              <a:rPr lang="en-US" dirty="0"/>
              <a:t>"plan for every conceivable contingency" - Joe Ross</a:t>
            </a:r>
          </a:p>
          <a:p>
            <a:pPr lvl="0"/>
            <a:r>
              <a:rPr lang="en-US" dirty="0"/>
              <a:t>you are responsible for everything, so plan for everything</a:t>
            </a:r>
          </a:p>
        </p:txBody>
      </p:sp>
    </p:spTree>
    <p:extLst>
      <p:ext uri="{BB962C8B-B14F-4D97-AF65-F5344CB8AC3E}">
        <p14:creationId xmlns:p14="http://schemas.microsoft.com/office/powerpoint/2010/main" val="11291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Use </a:t>
            </a:r>
            <a:r>
              <a:rPr lang="en-US" dirty="0"/>
              <a:t>S</a:t>
            </a:r>
            <a:r>
              <a:rPr lang="en-US" dirty="0" smtClean="0"/>
              <a:t>tops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prevent a large loss</a:t>
            </a:r>
          </a:p>
          <a:p>
            <a:pPr lvl="0"/>
            <a:r>
              <a:rPr lang="en-US"/>
              <a:t>protect a profit</a:t>
            </a:r>
          </a:p>
          <a:p>
            <a:pPr lvl="0"/>
            <a:r>
              <a:rPr lang="en-US"/>
              <a:t>enter a position</a:t>
            </a:r>
          </a:p>
        </p:txBody>
      </p:sp>
    </p:spTree>
    <p:extLst>
      <p:ext uri="{BB962C8B-B14F-4D97-AF65-F5344CB8AC3E}">
        <p14:creationId xmlns:p14="http://schemas.microsoft.com/office/powerpoint/2010/main" val="5520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Stops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stop market</a:t>
            </a:r>
          </a:p>
          <a:p>
            <a:pPr lvl="1"/>
            <a:r>
              <a:rPr lang="en-US" dirty="0"/>
              <a:t>prevent loss</a:t>
            </a:r>
          </a:p>
          <a:p>
            <a:pPr lvl="1"/>
            <a:r>
              <a:rPr lang="en-US" dirty="0"/>
              <a:t>enter a position</a:t>
            </a:r>
          </a:p>
          <a:p>
            <a:pPr lvl="0"/>
            <a:r>
              <a:rPr lang="en-US" dirty="0"/>
              <a:t>stop limit</a:t>
            </a:r>
          </a:p>
          <a:p>
            <a:pPr lvl="1"/>
            <a:r>
              <a:rPr lang="en-US" dirty="0"/>
              <a:t>enter a </a:t>
            </a:r>
            <a:r>
              <a:rPr lang="en-US" dirty="0" smtClean="0"/>
              <a:t>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/>
              <a:t>What is risk management?</a:t>
            </a:r>
          </a:p>
        </p:txBody>
      </p:sp>
    </p:spTree>
    <p:extLst>
      <p:ext uri="{BB962C8B-B14F-4D97-AF65-F5344CB8AC3E}">
        <p14:creationId xmlns:p14="http://schemas.microsoft.com/office/powerpoint/2010/main" val="27140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Stops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time </a:t>
            </a:r>
            <a:r>
              <a:rPr lang="en-US" dirty="0"/>
              <a:t>stop</a:t>
            </a:r>
          </a:p>
          <a:p>
            <a:pPr lvl="1"/>
            <a:r>
              <a:rPr lang="en-US" dirty="0"/>
              <a:t>prevent </a:t>
            </a:r>
            <a:r>
              <a:rPr lang="en-US" dirty="0" smtClean="0"/>
              <a:t>loss (option expiration)</a:t>
            </a:r>
            <a:endParaRPr lang="en-US" dirty="0"/>
          </a:p>
          <a:p>
            <a:pPr lvl="1"/>
            <a:r>
              <a:rPr lang="en-US" dirty="0"/>
              <a:t>maximize </a:t>
            </a:r>
            <a:r>
              <a:rPr lang="en-US" dirty="0" smtClean="0"/>
              <a:t>capital (opportunity cost)</a:t>
            </a:r>
            <a:endParaRPr lang="en-US" dirty="0"/>
          </a:p>
          <a:p>
            <a:pPr lvl="1"/>
            <a:r>
              <a:rPr lang="en-US" dirty="0"/>
              <a:t>enter a position at best time of day</a:t>
            </a:r>
          </a:p>
          <a:p>
            <a:pPr lvl="0"/>
            <a:r>
              <a:rPr lang="en-US" dirty="0"/>
              <a:t>trailing stop</a:t>
            </a:r>
          </a:p>
          <a:p>
            <a:pPr lvl="1"/>
            <a:r>
              <a:rPr lang="en-US" dirty="0"/>
              <a:t>protect profit</a:t>
            </a:r>
          </a:p>
        </p:txBody>
      </p:sp>
    </p:spTree>
    <p:extLst>
      <p:ext uri="{BB962C8B-B14F-4D97-AF65-F5344CB8AC3E}">
        <p14:creationId xmlns:p14="http://schemas.microsoft.com/office/powerpoint/2010/main" val="13327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Where and how to determine the best price level for stop placement?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at a price where your original trade idea is no longer valid</a:t>
            </a:r>
          </a:p>
          <a:p>
            <a:pPr lvl="0"/>
            <a:r>
              <a:rPr lang="en-US" dirty="0"/>
              <a:t>beyond demand (support) or supply (resistance) zones</a:t>
            </a:r>
          </a:p>
          <a:p>
            <a:pPr lvl="0"/>
            <a:r>
              <a:rPr lang="en-US" dirty="0"/>
              <a:t>beyond highs or </a:t>
            </a:r>
            <a:r>
              <a:rPr lang="en-US" dirty="0" smtClean="0"/>
              <a:t>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8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Where and how to determine the best price level for stop placement?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at </a:t>
            </a:r>
            <a:r>
              <a:rPr lang="en-US" dirty="0"/>
              <a:t>specific profit </a:t>
            </a:r>
            <a:r>
              <a:rPr lang="en-US" dirty="0" smtClean="0"/>
              <a:t>points (75</a:t>
            </a:r>
            <a:r>
              <a:rPr lang="en-US" dirty="0"/>
              <a:t>% </a:t>
            </a:r>
            <a:r>
              <a:rPr lang="en-US" dirty="0" smtClean="0"/>
              <a:t>rule – </a:t>
            </a:r>
            <a:r>
              <a:rPr lang="en-US" dirty="0" err="1" smtClean="0"/>
              <a:t>Vadym</a:t>
            </a:r>
            <a:r>
              <a:rPr lang="en-US" dirty="0" smtClean="0"/>
              <a:t> </a:t>
            </a:r>
            <a:r>
              <a:rPr lang="en-US" dirty="0" err="1" smtClean="0"/>
              <a:t>Graifer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a percentage of the ATR - volatility stop</a:t>
            </a:r>
          </a:p>
          <a:p>
            <a:pPr lvl="0"/>
            <a:r>
              <a:rPr lang="en-US" dirty="0"/>
              <a:t>away from round numbers or specific indicator levels</a:t>
            </a:r>
          </a:p>
        </p:txBody>
      </p:sp>
    </p:spTree>
    <p:extLst>
      <p:ext uri="{BB962C8B-B14F-4D97-AF65-F5344CB8AC3E}">
        <p14:creationId xmlns:p14="http://schemas.microsoft.com/office/powerpoint/2010/main" val="31734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 stops always necessary?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No</a:t>
            </a:r>
          </a:p>
          <a:p>
            <a:pPr lvl="1"/>
            <a:r>
              <a:rPr lang="en-US"/>
              <a:t>a defined risk option trade</a:t>
            </a:r>
          </a:p>
          <a:p>
            <a:pPr lvl="1"/>
            <a:r>
              <a:rPr lang="en-US"/>
              <a:t>a properly hedged position</a:t>
            </a:r>
          </a:p>
        </p:txBody>
      </p:sp>
    </p:spTree>
    <p:extLst>
      <p:ext uri="{BB962C8B-B14F-4D97-AF65-F5344CB8AC3E}">
        <p14:creationId xmlns:p14="http://schemas.microsoft.com/office/powerpoint/2010/main" val="22424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How do you determine where to place stops?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1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2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 discovered there are many </a:t>
            </a:r>
            <a:r>
              <a:rPr lang="en-US" dirty="0" smtClean="0"/>
              <a:t>types </a:t>
            </a:r>
            <a:r>
              <a:rPr lang="en-US" dirty="0"/>
              <a:t>of risk management.</a:t>
            </a:r>
          </a:p>
        </p:txBody>
      </p:sp>
    </p:spTree>
    <p:extLst>
      <p:ext uri="{BB962C8B-B14F-4D97-AF65-F5344CB8AC3E}">
        <p14:creationId xmlns:p14="http://schemas.microsoft.com/office/powerpoint/2010/main" val="19663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risk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is the practice of creating economic value in a firm by using financial instruments to </a:t>
            </a:r>
            <a:r>
              <a:rPr lang="en-US" u="sng" dirty="0" smtClean="0"/>
              <a:t>manage exposure to risk</a:t>
            </a:r>
            <a:r>
              <a:rPr lang="en-US" dirty="0" smtClean="0"/>
              <a:t>, particularly credit risk and market risk. Other types include Foreign exchange, Shape, Volatility, Sector, Liquidity, Inflation risks, etc. Similar to general risk management, financial risk management requires </a:t>
            </a:r>
            <a:r>
              <a:rPr lang="en-US" u="sng" dirty="0" smtClean="0"/>
              <a:t>identifying its sources</a:t>
            </a:r>
            <a:r>
              <a:rPr lang="en-US" dirty="0" smtClean="0"/>
              <a:t>, </a:t>
            </a:r>
            <a:r>
              <a:rPr lang="en-US" u="sng" dirty="0" smtClean="0"/>
              <a:t>measuring it</a:t>
            </a:r>
            <a:r>
              <a:rPr lang="en-US" dirty="0" smtClean="0"/>
              <a:t>, and </a:t>
            </a:r>
            <a:r>
              <a:rPr lang="en-US" u="sng" dirty="0" smtClean="0"/>
              <a:t>plans to address them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Financial risk management can be qualitative and quantitative. As a specialization of risk management, financial risk management focuses on </a:t>
            </a:r>
            <a:r>
              <a:rPr lang="en-US" u="sng" dirty="0" smtClean="0"/>
              <a:t>when and how to hedge </a:t>
            </a:r>
            <a:r>
              <a:rPr lang="en-US" dirty="0" smtClean="0"/>
              <a:t>using financial instruments to manage costly exposures to risk.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1800" dirty="0" smtClean="0"/>
              <a:t>(source: </a:t>
            </a:r>
            <a:r>
              <a:rPr lang="en-US" sz="1800" dirty="0" smtClean="0">
                <a:hlinkClick r:id="rId2"/>
              </a:rPr>
              <a:t>http://en.wikipedia.org/wiki/Financial_risk_management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1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It’s 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proven system with positive expectancy</a:t>
            </a:r>
          </a:p>
          <a:p>
            <a:pPr lvl="0"/>
            <a:r>
              <a:rPr lang="en-US" dirty="0" err="1"/>
              <a:t>greeks</a:t>
            </a:r>
            <a:endParaRPr lang="en-US" dirty="0"/>
          </a:p>
          <a:p>
            <a:pPr lvl="1"/>
            <a:r>
              <a:rPr lang="en-US" dirty="0"/>
              <a:t>delta - price</a:t>
            </a:r>
          </a:p>
          <a:p>
            <a:pPr lvl="1"/>
            <a:r>
              <a:rPr lang="en-US" dirty="0"/>
              <a:t>gamma - price and time</a:t>
            </a:r>
          </a:p>
          <a:p>
            <a:pPr lvl="1"/>
            <a:r>
              <a:rPr lang="en-US" dirty="0"/>
              <a:t>theta - time</a:t>
            </a:r>
          </a:p>
          <a:p>
            <a:pPr lvl="1"/>
            <a:r>
              <a:rPr lang="en-US" dirty="0" err="1"/>
              <a:t>vega</a:t>
            </a:r>
            <a:r>
              <a:rPr lang="en-US" dirty="0"/>
              <a:t> - volatility, beta</a:t>
            </a:r>
          </a:p>
          <a:p>
            <a:pPr lvl="1"/>
            <a:r>
              <a:rPr lang="en-US" dirty="0"/>
              <a:t>rho - interest rates</a:t>
            </a:r>
          </a:p>
          <a:p>
            <a:pPr lvl="0"/>
            <a:r>
              <a:rPr lang="en-US" dirty="0"/>
              <a:t>liquidity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It’s 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product </a:t>
            </a:r>
            <a:r>
              <a:rPr lang="en-US" dirty="0"/>
              <a:t>(read the prospectus, LLC income tax K-1 form for UNG)</a:t>
            </a:r>
          </a:p>
          <a:p>
            <a:pPr lvl="1"/>
            <a:r>
              <a:rPr lang="en-US" dirty="0"/>
              <a:t>ETF</a:t>
            </a:r>
          </a:p>
          <a:p>
            <a:pPr lvl="1"/>
            <a:r>
              <a:rPr lang="en-US" dirty="0"/>
              <a:t>ETN </a:t>
            </a:r>
            <a:r>
              <a:rPr lang="en-US" dirty="0" smtClean="0"/>
              <a:t>– TVIX</a:t>
            </a:r>
          </a:p>
          <a:p>
            <a:pPr marL="457200" lvl="1" indent="0">
              <a:buNone/>
            </a:pPr>
            <a:r>
              <a:rPr lang="en-US" sz="1800" dirty="0" smtClean="0"/>
              <a:t>(read </a:t>
            </a:r>
            <a:r>
              <a:rPr lang="en-US" sz="1800" dirty="0"/>
              <a:t>http://</a:t>
            </a:r>
            <a:r>
              <a:rPr lang="en-US" sz="1800" dirty="0">
                <a:hlinkClick r:id="rId2"/>
              </a:rPr>
              <a:t>www.vantharp.com/Tharps-Thoughts/572_Apr_11_2012.html</a:t>
            </a:r>
            <a:r>
              <a:rPr lang="en-US" sz="1800" dirty="0"/>
              <a:t>)</a:t>
            </a:r>
          </a:p>
          <a:p>
            <a:pPr lvl="3"/>
            <a:r>
              <a:rPr lang="nb-NO" sz="2800" dirty="0"/>
              <a:t>NAV (Net Asset Value) (-IV .IV</a:t>
            </a:r>
            <a:r>
              <a:rPr lang="nb-NO" sz="2800" dirty="0" smtClean="0"/>
              <a:t>)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1090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It’s 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events</a:t>
            </a:r>
            <a:endParaRPr lang="en-US" dirty="0"/>
          </a:p>
          <a:p>
            <a:pPr lvl="1"/>
            <a:r>
              <a:rPr lang="en-US" dirty="0"/>
              <a:t>earnings</a:t>
            </a:r>
          </a:p>
          <a:p>
            <a:pPr lvl="1"/>
            <a:r>
              <a:rPr lang="en-US" dirty="0"/>
              <a:t>news</a:t>
            </a:r>
          </a:p>
          <a:p>
            <a:pPr lvl="1"/>
            <a:r>
              <a:rPr lang="en-US" dirty="0"/>
              <a:t>company or broker </a:t>
            </a:r>
            <a:r>
              <a:rPr lang="en-US" dirty="0" err="1"/>
              <a:t>mis</a:t>
            </a:r>
            <a:r>
              <a:rPr lang="en-US" dirty="0"/>
              <a:t>-management (MF Global)</a:t>
            </a:r>
          </a:p>
          <a:p>
            <a:pPr lvl="0"/>
            <a:r>
              <a:rPr lang="en-US" dirty="0" smtClean="0"/>
              <a:t>leverage</a:t>
            </a:r>
            <a:endParaRPr lang="en-US" dirty="0"/>
          </a:p>
          <a:p>
            <a:pPr lvl="0"/>
            <a:r>
              <a:rPr lang="en-US" dirty="0"/>
              <a:t>margin</a:t>
            </a:r>
          </a:p>
        </p:txBody>
      </p:sp>
    </p:spTree>
    <p:extLst>
      <p:ext uri="{BB962C8B-B14F-4D97-AF65-F5344CB8AC3E}">
        <p14:creationId xmlns:p14="http://schemas.microsoft.com/office/powerpoint/2010/main" val="180204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TOS analyze tab, trade tab</a:t>
            </a:r>
          </a:p>
          <a:p>
            <a:pPr lvl="0"/>
            <a:r>
              <a:rPr lang="en-US" dirty="0"/>
              <a:t>SEC reports 10-K, 10-Q</a:t>
            </a:r>
          </a:p>
          <a:p>
            <a:pPr lvl="0"/>
            <a:r>
              <a:rPr lang="en-US" dirty="0"/>
              <a:t>analyst reports</a:t>
            </a:r>
          </a:p>
          <a:p>
            <a:pPr lvl="0"/>
            <a:r>
              <a:rPr lang="en-US" dirty="0"/>
              <a:t>news stories</a:t>
            </a:r>
          </a:p>
          <a:p>
            <a:pPr lvl="0"/>
            <a:r>
              <a:rPr lang="en-US" dirty="0"/>
              <a:t>your trading records</a:t>
            </a:r>
          </a:p>
        </p:txBody>
      </p:sp>
    </p:spTree>
    <p:extLst>
      <p:ext uri="{BB962C8B-B14F-4D97-AF65-F5344CB8AC3E}">
        <p14:creationId xmlns:p14="http://schemas.microsoft.com/office/powerpoint/2010/main" val="28182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632</Words>
  <Application>Microsoft Office PowerPoint</Application>
  <PresentationFormat>On-screen Show (4:3)</PresentationFormat>
  <Paragraphs>124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Risk Management</vt:lpstr>
      <vt:lpstr>What is risk management?</vt:lpstr>
      <vt:lpstr>I discovered there are many types of risk management.</vt:lpstr>
      <vt:lpstr>Financial risk management</vt:lpstr>
      <vt:lpstr>continued</vt:lpstr>
      <vt:lpstr>Identify It’s Sources</vt:lpstr>
      <vt:lpstr>Identify It’s Sources</vt:lpstr>
      <vt:lpstr>Identify It’s Sources</vt:lpstr>
      <vt:lpstr>Measure It</vt:lpstr>
      <vt:lpstr>Manage Exposure to Risk</vt:lpstr>
      <vt:lpstr>Manage Exposure to Risk</vt:lpstr>
      <vt:lpstr>Manage Exposure to Risk</vt:lpstr>
      <vt:lpstr>Manage Exposure to Risk</vt:lpstr>
      <vt:lpstr>Manage Exposure to Risk</vt:lpstr>
      <vt:lpstr>Manage Exposure to Risk</vt:lpstr>
      <vt:lpstr>Plans to Address Risk</vt:lpstr>
      <vt:lpstr>Plans to Address Risk</vt:lpstr>
      <vt:lpstr>Why Use Stops?</vt:lpstr>
      <vt:lpstr>Types of Stops</vt:lpstr>
      <vt:lpstr>Types of Stops</vt:lpstr>
      <vt:lpstr>Where and how to determine the best price level for stop placement?</vt:lpstr>
      <vt:lpstr>Where and how to determine the best price level for stop placement?</vt:lpstr>
      <vt:lpstr>Are stops always necessary?</vt:lpstr>
      <vt:lpstr>How do you determine where to place stops?</vt:lpstr>
      <vt:lpstr>Questions?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dc:creator>Business</dc:creator>
  <cp:lastModifiedBy>Business</cp:lastModifiedBy>
  <cp:revision>6</cp:revision>
  <dcterms:created xsi:type="dcterms:W3CDTF">2012-04-21T04:06:58Z</dcterms:created>
  <dcterms:modified xsi:type="dcterms:W3CDTF">2012-04-21T05:03:07Z</dcterms:modified>
</cp:coreProperties>
</file>