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76" r:id="rId3"/>
    <p:sldId id="282" r:id="rId4"/>
    <p:sldId id="277" r:id="rId5"/>
    <p:sldId id="279" r:id="rId6"/>
    <p:sldId id="281" r:id="rId7"/>
    <p:sldId id="278" r:id="rId8"/>
    <p:sldId id="273" r:id="rId9"/>
    <p:sldId id="256" r:id="rId10"/>
    <p:sldId id="260" r:id="rId11"/>
    <p:sldId id="267" r:id="rId12"/>
    <p:sldId id="257" r:id="rId13"/>
    <p:sldId id="261" r:id="rId14"/>
    <p:sldId id="269" r:id="rId15"/>
    <p:sldId id="274" r:id="rId16"/>
    <p:sldId id="258" r:id="rId17"/>
    <p:sldId id="262" r:id="rId18"/>
    <p:sldId id="270" r:id="rId19"/>
    <p:sldId id="259" r:id="rId20"/>
    <p:sldId id="263" r:id="rId21"/>
    <p:sldId id="271"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6878A-9335-4E6C-A1E6-857227007872}" type="datetimeFigureOut">
              <a:rPr lang="en-US" smtClean="0"/>
              <a:pPr/>
              <a:t>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FCF482-6E13-40E5-ADDC-B8FA9587E6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Symbol       Bid    Ask   IV </a:t>
            </a:r>
          </a:p>
          <a:p>
            <a:r>
              <a:rPr lang="en-US" sz="1200" i="0" kern="1200" dirty="0" smtClean="0">
                <a:solidFill>
                  <a:schemeClr val="tx1"/>
                </a:solidFill>
                <a:latin typeface="+mn-lt"/>
                <a:ea typeface="+mn-ea"/>
                <a:cs typeface="+mn-cs"/>
              </a:rPr>
              <a:t>CLV179.5P</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3.12</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3.35</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53.08</a:t>
            </a:r>
          </a:p>
          <a:p>
            <a:r>
              <a:rPr lang="en-US" sz="1200" i="0" kern="1200" dirty="0" smtClean="0">
                <a:solidFill>
                  <a:schemeClr val="tx1"/>
                </a:solidFill>
                <a:latin typeface="+mn-lt"/>
                <a:ea typeface="+mn-ea"/>
                <a:cs typeface="+mn-cs"/>
              </a:rPr>
              <a:t>CLV176P</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0.40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0.00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22.78</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7FCF482-6E13-40E5-ADDC-B8FA9587E6E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Symbol         Bid      Ask     IV </a:t>
            </a:r>
          </a:p>
          <a:p>
            <a:r>
              <a:rPr lang="en-US" sz="1200" i="0" kern="1200" dirty="0" smtClean="0">
                <a:solidFill>
                  <a:schemeClr val="tx1"/>
                </a:solidFill>
                <a:latin typeface="+mn-lt"/>
                <a:ea typeface="+mn-ea"/>
                <a:cs typeface="+mn-cs"/>
              </a:rPr>
              <a:t>GCV11885C</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45.20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49.00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25.92</a:t>
            </a:r>
          </a:p>
          <a:p>
            <a:r>
              <a:rPr lang="en-US" sz="1200" i="0" kern="1200" dirty="0" smtClean="0">
                <a:solidFill>
                  <a:schemeClr val="tx1"/>
                </a:solidFill>
                <a:latin typeface="+mn-lt"/>
                <a:ea typeface="+mn-ea"/>
                <a:cs typeface="+mn-cs"/>
              </a:rPr>
              <a:t>GCV11845C</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19.50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0.00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2.33</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7FCF482-6E13-40E5-ADDC-B8FA9587E6E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Symbol         Bid      Ask     IV </a:t>
            </a:r>
          </a:p>
          <a:p>
            <a:r>
              <a:rPr lang="en-US" sz="1200" i="0" kern="1200" dirty="0" smtClean="0">
                <a:solidFill>
                  <a:schemeClr val="tx1"/>
                </a:solidFill>
                <a:latin typeface="+mn-lt"/>
                <a:ea typeface="+mn-ea"/>
                <a:cs typeface="+mn-cs"/>
              </a:rPr>
              <a:t>GCV11725P</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13.70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17.50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25.42</a:t>
            </a:r>
          </a:p>
          <a:p>
            <a:r>
              <a:rPr lang="en-US" sz="1200" i="0" kern="1200" dirty="0" smtClean="0">
                <a:solidFill>
                  <a:schemeClr val="tx1"/>
                </a:solidFill>
                <a:latin typeface="+mn-lt"/>
                <a:ea typeface="+mn-ea"/>
                <a:cs typeface="+mn-cs"/>
              </a:rPr>
              <a:t>GCV11765P</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0.00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31.00</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20.06</a:t>
            </a:r>
            <a:endParaRPr lang="en-US" dirty="0"/>
          </a:p>
        </p:txBody>
      </p:sp>
      <p:sp>
        <p:nvSpPr>
          <p:cNvPr id="4" name="Slide Number Placeholder 3"/>
          <p:cNvSpPr>
            <a:spLocks noGrp="1"/>
          </p:cNvSpPr>
          <p:nvPr>
            <p:ph type="sldNum" sz="quarter" idx="10"/>
          </p:nvPr>
        </p:nvSpPr>
        <p:spPr/>
        <p:txBody>
          <a:bodyPr/>
          <a:lstStyle/>
          <a:p>
            <a:fld id="{C7FCF482-6E13-40E5-ADDC-B8FA9587E6E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801E32-BEFB-41B4-B1B7-006D0C2023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CF482-6E13-40E5-ADDC-B8FA9587E6E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smtClean="0">
                <a:solidFill>
                  <a:schemeClr val="tx1"/>
                </a:solidFill>
                <a:latin typeface="+mn-lt"/>
                <a:ea typeface="+mn-ea"/>
                <a:cs typeface="+mn-cs"/>
              </a:rPr>
              <a:t>Symbol       Bid  Ask  IV </a:t>
            </a:r>
          </a:p>
          <a:p>
            <a:r>
              <a:rPr lang="sv-SE" sz="1200" i="0" kern="1200" dirty="0" smtClean="0">
                <a:solidFill>
                  <a:schemeClr val="tx1"/>
                </a:solidFill>
                <a:latin typeface="+mn-lt"/>
                <a:ea typeface="+mn-ea"/>
                <a:cs typeface="+mn-cs"/>
              </a:rPr>
              <a:t>CLV186.5C</a:t>
            </a:r>
            <a:r>
              <a:rPr lang="sv-SE" sz="1200" kern="120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2.32</a:t>
            </a:r>
            <a:r>
              <a:rPr lang="sv-SE" sz="1200" kern="120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2.54</a:t>
            </a:r>
            <a:r>
              <a:rPr lang="sv-SE" sz="1200" kern="120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46.03</a:t>
            </a:r>
            <a:endParaRPr lang="sv-SE" sz="1200"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CLV189C</a:t>
            </a:r>
            <a:r>
              <a:rPr lang="sv-SE" sz="1200" kern="120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1.40</a:t>
            </a:r>
            <a:r>
              <a:rPr lang="sv-SE" sz="1200" kern="120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1.63</a:t>
            </a:r>
            <a:r>
              <a:rPr lang="sv-SE" sz="1200" kern="1200" dirty="0" smtClean="0">
                <a:solidFill>
                  <a:schemeClr val="tx1"/>
                </a:solidFill>
                <a:latin typeface="+mn-lt"/>
                <a:ea typeface="+mn-ea"/>
                <a:cs typeface="+mn-cs"/>
              </a:rPr>
              <a:t> </a:t>
            </a:r>
            <a:r>
              <a:rPr lang="sv-SE" sz="1200" i="0" kern="1200" dirty="0" smtClean="0">
                <a:solidFill>
                  <a:schemeClr val="tx1"/>
                </a:solidFill>
                <a:latin typeface="+mn-lt"/>
                <a:ea typeface="+mn-ea"/>
                <a:cs typeface="+mn-cs"/>
              </a:rPr>
              <a:t>43.32</a:t>
            </a:r>
            <a:r>
              <a:rPr lang="sv-SE"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7FCF482-6E13-40E5-ADDC-B8FA9587E6E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2217E4-0A89-47E9-A11B-15A7B1C6D05D}"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217E4-0A89-47E9-A11B-15A7B1C6D05D}"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217E4-0A89-47E9-A11B-15A7B1C6D05D}"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217E4-0A89-47E9-A11B-15A7B1C6D05D}"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2217E4-0A89-47E9-A11B-15A7B1C6D05D}"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2217E4-0A89-47E9-A11B-15A7B1C6D05D}"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2217E4-0A89-47E9-A11B-15A7B1C6D05D}" type="datetimeFigureOut">
              <a:rPr lang="en-US" smtClean="0"/>
              <a:pPr/>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2217E4-0A89-47E9-A11B-15A7B1C6D05D}" type="datetimeFigureOut">
              <a:rPr lang="en-US" smtClean="0"/>
              <a:pPr/>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217E4-0A89-47E9-A11B-15A7B1C6D05D}" type="datetimeFigureOut">
              <a:rPr lang="en-US" smtClean="0"/>
              <a:pPr/>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217E4-0A89-47E9-A11B-15A7B1C6D05D}"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217E4-0A89-47E9-A11B-15A7B1C6D05D}"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C429E-A032-454E-8CCE-8977A9F6EB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217E4-0A89-47E9-A11B-15A7B1C6D05D}" type="datetimeFigureOut">
              <a:rPr lang="en-US" smtClean="0"/>
              <a:pPr/>
              <a:t>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C429E-A032-454E-8CCE-8977A9F6EB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 BACK SPREADS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pPr>
              <a:buNone/>
            </a:pPr>
            <a:endParaRPr lang="en-US" dirty="0" smtClean="0"/>
          </a:p>
          <a:p>
            <a:pPr>
              <a:buNone/>
            </a:pPr>
            <a:r>
              <a:rPr lang="en-US" dirty="0" smtClean="0"/>
              <a:t>					Hare Krishna </a:t>
            </a:r>
            <a:r>
              <a:rPr lang="en-US" dirty="0" err="1" smtClean="0"/>
              <a:t>Mitra</a:t>
            </a:r>
            <a:endParaRPr lang="en-US" dirty="0" smtClean="0"/>
          </a:p>
          <a:p>
            <a:pPr>
              <a:buNone/>
            </a:pPr>
            <a:r>
              <a:rPr lang="en-US" dirty="0" smtClean="0"/>
              <a:t>					OC Traders</a:t>
            </a:r>
          </a:p>
          <a:p>
            <a:pPr>
              <a:buNone/>
            </a:pPr>
            <a:endParaRPr lang="en-US" dirty="0" smtClean="0"/>
          </a:p>
          <a:p>
            <a:pPr>
              <a:buNone/>
            </a:pPr>
            <a:endParaRPr lang="en-US" dirty="0" smtClean="0"/>
          </a:p>
          <a:p>
            <a:pPr>
              <a:buNone/>
            </a:pPr>
            <a:r>
              <a:rPr lang="en-US" dirty="0" smtClean="0"/>
              <a:t>							</a:t>
            </a:r>
            <a:r>
              <a:rPr lang="en-US" sz="2800" dirty="0" smtClean="0"/>
              <a:t>Dec 03,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Crude Oil</a:t>
            </a:r>
            <a:br>
              <a:rPr lang="en-US" dirty="0" smtClean="0"/>
            </a:br>
            <a:r>
              <a:rPr lang="en-US" dirty="0" smtClean="0"/>
              <a:t>Call Ratio Back Spread</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600200"/>
            <a:ext cx="8305799"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Crude Oil</a:t>
            </a:r>
            <a:br>
              <a:rPr lang="en-US" dirty="0" smtClean="0"/>
            </a:br>
            <a:r>
              <a:rPr lang="en-US" dirty="0" smtClean="0"/>
              <a:t>Call Ratio Back Spread</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457201" y="1600200"/>
            <a:ext cx="8229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smtClean="0"/>
              <a:t>Crude Oil</a:t>
            </a:r>
            <a:br>
              <a:rPr lang="en-US" dirty="0" smtClean="0"/>
            </a:br>
            <a:r>
              <a:rPr lang="en-US" dirty="0" smtClean="0"/>
              <a:t>Put Ratio Back Spread</a:t>
            </a:r>
            <a:endParaRPr lang="en-US" dirty="0"/>
          </a:p>
        </p:txBody>
      </p:sp>
      <p:pic>
        <p:nvPicPr>
          <p:cNvPr id="2052" name="Picture 4"/>
          <p:cNvPicPr>
            <a:picLocks noGrp="1" noChangeAspect="1" noChangeArrowheads="1"/>
          </p:cNvPicPr>
          <p:nvPr>
            <p:ph idx="1"/>
          </p:nvPr>
        </p:nvPicPr>
        <p:blipFill>
          <a:blip r:embed="rId3" cstate="print"/>
          <a:srcRect/>
          <a:stretch>
            <a:fillRect/>
          </a:stretch>
        </p:blipFill>
        <p:spPr bwMode="auto">
          <a:xfrm>
            <a:off x="381000" y="1371600"/>
            <a:ext cx="830580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Crude Oil</a:t>
            </a:r>
            <a:br>
              <a:rPr lang="en-US" dirty="0" smtClean="0"/>
            </a:br>
            <a:r>
              <a:rPr lang="en-US" dirty="0" smtClean="0"/>
              <a:t>Put Ratio Back Spread</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1600200"/>
            <a:ext cx="8229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Crude Oil</a:t>
            </a:r>
            <a:br>
              <a:rPr lang="en-US" dirty="0" smtClean="0"/>
            </a:br>
            <a:r>
              <a:rPr lang="en-US" dirty="0" smtClean="0"/>
              <a:t>Put Ratio Back Spread</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457201" y="1600200"/>
            <a:ext cx="8229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a:t>
            </a:r>
            <a:endParaRPr lang="en-US" dirty="0"/>
          </a:p>
        </p:txBody>
      </p:sp>
      <p:pic>
        <p:nvPicPr>
          <p:cNvPr id="4" name="Content Placeholder 3" descr="http://www.finviz.com/fut_chart.ashx?t=GC&amp;cot=088691&amp;p=d1"/>
          <p:cNvPicPr>
            <a:picLocks noGrp="1"/>
          </p:cNvPicPr>
          <p:nvPr>
            <p:ph idx="1"/>
          </p:nvPr>
        </p:nvPicPr>
        <p:blipFill>
          <a:blip r:embed="rId3" cstate="print"/>
          <a:srcRect/>
          <a:stretch>
            <a:fillRect/>
          </a:stretch>
        </p:blipFill>
        <p:spPr bwMode="auto">
          <a:xfrm>
            <a:off x="457200" y="1600200"/>
            <a:ext cx="8229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dirty="0" smtClean="0"/>
              <a:t>Gold</a:t>
            </a:r>
            <a:br>
              <a:rPr lang="en-US" dirty="0" smtClean="0"/>
            </a:br>
            <a:r>
              <a:rPr lang="en-US" dirty="0" smtClean="0"/>
              <a:t>Call Ratio Back Spread</a:t>
            </a:r>
            <a:endParaRPr lang="en-US" dirty="0"/>
          </a:p>
        </p:txBody>
      </p:sp>
      <p:pic>
        <p:nvPicPr>
          <p:cNvPr id="15362" name="Picture 2"/>
          <p:cNvPicPr>
            <a:picLocks noGrp="1" noChangeAspect="1" noChangeArrowheads="1"/>
          </p:cNvPicPr>
          <p:nvPr>
            <p:ph idx="1"/>
          </p:nvPr>
        </p:nvPicPr>
        <p:blipFill>
          <a:blip r:embed="rId3" cstate="print"/>
          <a:srcRect/>
          <a:stretch>
            <a:fillRect/>
          </a:stretch>
        </p:blipFill>
        <p:spPr bwMode="auto">
          <a:xfrm>
            <a:off x="533400" y="1600200"/>
            <a:ext cx="80772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a:t>
            </a:r>
            <a:br>
              <a:rPr lang="en-US" dirty="0" smtClean="0"/>
            </a:br>
            <a:r>
              <a:rPr lang="en-US" dirty="0" smtClean="0"/>
              <a:t>Call Ratio Back Spread</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1600200"/>
            <a:ext cx="8229599"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a:t>
            </a:r>
            <a:br>
              <a:rPr lang="en-US" dirty="0" smtClean="0"/>
            </a:br>
            <a:r>
              <a:rPr lang="en-US" dirty="0" smtClean="0"/>
              <a:t>Call Ratio Back Spread</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457201" y="1600200"/>
            <a:ext cx="8229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dirty="0" smtClean="0"/>
              <a:t>Gold</a:t>
            </a:r>
            <a:br>
              <a:rPr lang="en-US" dirty="0" smtClean="0"/>
            </a:br>
            <a:r>
              <a:rPr lang="en-US" dirty="0" smtClean="0"/>
              <a:t>Put Ratio Back Spread</a:t>
            </a:r>
            <a:endParaRPr lang="en-US" dirty="0"/>
          </a:p>
        </p:txBody>
      </p:sp>
      <p:pic>
        <p:nvPicPr>
          <p:cNvPr id="16386" name="Picture 2"/>
          <p:cNvPicPr>
            <a:picLocks noGrp="1" noChangeAspect="1" noChangeArrowheads="1"/>
          </p:cNvPicPr>
          <p:nvPr>
            <p:ph idx="1"/>
          </p:nvPr>
        </p:nvPicPr>
        <p:blipFill>
          <a:blip r:embed="rId3" cstate="print"/>
          <a:srcRect/>
          <a:stretch>
            <a:fillRect/>
          </a:stretch>
        </p:blipFill>
        <p:spPr bwMode="auto">
          <a:xfrm>
            <a:off x="548640" y="1600200"/>
            <a:ext cx="804672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TRADING DISCLAIMER</a:t>
            </a:r>
            <a:br>
              <a:rPr lang="en-US" b="1"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All TRADING involves high risk and </a:t>
            </a:r>
            <a:r>
              <a:rPr lang="en-US" b="1" dirty="0" smtClean="0"/>
              <a:t>YOU</a:t>
            </a:r>
            <a:r>
              <a:rPr lang="en-US" dirty="0" smtClean="0"/>
              <a:t> can </a:t>
            </a:r>
            <a:r>
              <a:rPr lang="en-US" b="1" dirty="0" smtClean="0"/>
              <a:t>LOSE</a:t>
            </a:r>
            <a:r>
              <a:rPr lang="en-US" dirty="0" smtClean="0"/>
              <a:t> a substantial amount of money, no matter what method you use. All trading involves high risk; past performance is not necessarily indicative of future results.</a:t>
            </a:r>
            <a:br>
              <a:rPr lang="en-US" dirty="0" smtClean="0"/>
            </a:br>
            <a:r>
              <a:rPr lang="en-US" dirty="0" smtClean="0"/>
              <a:t/>
            </a:r>
            <a:br>
              <a:rPr lang="en-US" dirty="0" smtClean="0"/>
            </a:br>
            <a:r>
              <a:rPr lang="en-US" b="1" dirty="0" smtClean="0"/>
              <a:t>Commission Rule 4.41(b)(1)(I) </a:t>
            </a:r>
            <a:r>
              <a:rPr lang="en-US" dirty="0" smtClean="0"/>
              <a:t>hypothetical or simulated performance results have certain inherent limitations. Unlike an actual performance record, simulated results do not represent actual trading. Also, since the trades have not actually been executed, the results may have under- or over-compensated for the impact, if any, of certain market factors, such as lack of liquidity. Simulated trading programs in general are also subject to the fact that they are designed with the benefit of hindsight. No representation is being made that any account will or is likely to achieve profits or losses similar to those shown.</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a:t>
            </a:r>
            <a:br>
              <a:rPr lang="en-US" dirty="0" smtClean="0"/>
            </a:br>
            <a:r>
              <a:rPr lang="en-US" dirty="0" smtClean="0"/>
              <a:t>Put Ratio Back Spread</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457200" y="1600200"/>
            <a:ext cx="830579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a:t>
            </a:r>
            <a:br>
              <a:rPr lang="en-US" dirty="0" smtClean="0"/>
            </a:br>
            <a:r>
              <a:rPr lang="en-US" dirty="0" smtClean="0"/>
              <a:t>Put Ratio Back Spread</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57201" y="1600200"/>
            <a:ext cx="8229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14400"/>
            <a:ext cx="8686800" cy="5211763"/>
          </a:xfrm>
        </p:spPr>
        <p:style>
          <a:lnRef idx="3">
            <a:schemeClr val="lt1"/>
          </a:lnRef>
          <a:fillRef idx="1">
            <a:schemeClr val="accent3"/>
          </a:fillRef>
          <a:effectRef idx="1">
            <a:schemeClr val="accent3"/>
          </a:effectRef>
          <a:fontRef idx="minor">
            <a:schemeClr val="lt1"/>
          </a:fontRef>
        </p:style>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sz="4800" dirty="0" smtClean="0"/>
              <a:t>Good Luck &amp; Good Trading!</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idx="1"/>
          </p:nvPr>
        </p:nvSpPr>
        <p:spPr>
          <a:xfrm>
            <a:off x="457200" y="1600201"/>
            <a:ext cx="8229600" cy="4648199"/>
          </a:xfrm>
        </p:spPr>
        <p:txBody>
          <a:bodyPr>
            <a:normAutofit fontScale="92500" lnSpcReduction="10000"/>
          </a:bodyPr>
          <a:lstStyle/>
          <a:p>
            <a:r>
              <a:rPr lang="en-US" dirty="0" smtClean="0"/>
              <a:t>To profit from Directional Move (Vega Explosion)</a:t>
            </a:r>
          </a:p>
          <a:p>
            <a:r>
              <a:rPr lang="en-US" dirty="0" smtClean="0"/>
              <a:t>Get paid(tiny) for your efforts even if the Move is totally against the anticipated direction</a:t>
            </a:r>
          </a:p>
          <a:p>
            <a:pPr>
              <a:buNone/>
            </a:pPr>
            <a:endParaRPr lang="en-US" dirty="0" smtClean="0"/>
          </a:p>
          <a:p>
            <a:pPr algn="ctr">
              <a:buNone/>
            </a:pPr>
            <a:r>
              <a:rPr lang="en-US" sz="4400" dirty="0" smtClean="0"/>
              <a:t>RISK</a:t>
            </a:r>
            <a:r>
              <a:rPr lang="en-US" dirty="0" smtClean="0"/>
              <a:t> </a:t>
            </a:r>
          </a:p>
          <a:p>
            <a:r>
              <a:rPr lang="en-US" dirty="0" smtClean="0"/>
              <a:t> There could be substantial loss (Max risk is known) at a particular price zone</a:t>
            </a:r>
          </a:p>
          <a:p>
            <a:r>
              <a:rPr lang="en-US" dirty="0" smtClean="0"/>
              <a:t>This risk could be avoided(compensated) with proper trade management (ex: Gamma Scalping)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Ratio Back Spread</a:t>
            </a:r>
            <a:endParaRPr lang="en-US" dirty="0"/>
          </a:p>
        </p:txBody>
      </p:sp>
      <p:sp>
        <p:nvSpPr>
          <p:cNvPr id="3" name="Content Placeholder 2"/>
          <p:cNvSpPr>
            <a:spLocks noGrp="1"/>
          </p:cNvSpPr>
          <p:nvPr>
            <p:ph idx="1"/>
          </p:nvPr>
        </p:nvSpPr>
        <p:spPr>
          <a:xfrm>
            <a:off x="152400" y="1219200"/>
            <a:ext cx="8763000" cy="5410200"/>
          </a:xfrm>
        </p:spPr>
        <p:txBody>
          <a:bodyPr/>
          <a:lstStyle/>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cxnSp>
        <p:nvCxnSpPr>
          <p:cNvPr id="5" name="Straight Connector 4"/>
          <p:cNvCxnSpPr/>
          <p:nvPr/>
        </p:nvCxnSpPr>
        <p:spPr>
          <a:xfrm>
            <a:off x="2438400" y="3810000"/>
            <a:ext cx="37338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09600" y="3810000"/>
            <a:ext cx="3657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4495800"/>
            <a:ext cx="1676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962400" y="1752600"/>
            <a:ext cx="2743200" cy="1828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4191000"/>
            <a:ext cx="1905000"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57800" y="2819400"/>
            <a:ext cx="1752600"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8400" y="3581400"/>
            <a:ext cx="17526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4076700" y="3695700"/>
            <a:ext cx="457200" cy="228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4038600" y="4114800"/>
            <a:ext cx="457200" cy="30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4600" y="3048000"/>
            <a:ext cx="2514600" cy="369332"/>
          </a:xfrm>
          <a:prstGeom prst="rect">
            <a:avLst/>
          </a:prstGeom>
          <a:noFill/>
        </p:spPr>
        <p:txBody>
          <a:bodyPr wrap="square" rtlCol="0">
            <a:spAutoFit/>
          </a:bodyPr>
          <a:lstStyle/>
          <a:p>
            <a:r>
              <a:rPr lang="en-US" dirty="0" smtClean="0"/>
              <a:t>Sell ‘n’ number of calls</a:t>
            </a:r>
            <a:endParaRPr lang="en-US" dirty="0"/>
          </a:p>
        </p:txBody>
      </p:sp>
      <p:sp>
        <p:nvSpPr>
          <p:cNvPr id="26" name="TextBox 25"/>
          <p:cNvSpPr txBox="1"/>
          <p:nvPr/>
        </p:nvSpPr>
        <p:spPr>
          <a:xfrm>
            <a:off x="152400" y="4191000"/>
            <a:ext cx="2133600" cy="369332"/>
          </a:xfrm>
          <a:prstGeom prst="rect">
            <a:avLst/>
          </a:prstGeom>
          <a:noFill/>
        </p:spPr>
        <p:txBody>
          <a:bodyPr wrap="square" rtlCol="0">
            <a:spAutoFit/>
          </a:bodyPr>
          <a:lstStyle/>
          <a:p>
            <a:r>
              <a:rPr lang="en-US" dirty="0" smtClean="0">
                <a:solidFill>
                  <a:srgbClr val="FF0000"/>
                </a:solidFill>
              </a:rPr>
              <a:t>Debit for vanilla calls</a:t>
            </a:r>
            <a:endParaRPr lang="en-US" dirty="0">
              <a:solidFill>
                <a:srgbClr val="FF0000"/>
              </a:solidFill>
            </a:endParaRPr>
          </a:p>
        </p:txBody>
      </p:sp>
      <p:sp>
        <p:nvSpPr>
          <p:cNvPr id="27" name="TextBox 26"/>
          <p:cNvSpPr txBox="1"/>
          <p:nvPr/>
        </p:nvSpPr>
        <p:spPr>
          <a:xfrm>
            <a:off x="7086600" y="2438400"/>
            <a:ext cx="1752600" cy="646331"/>
          </a:xfrm>
          <a:prstGeom prst="rect">
            <a:avLst/>
          </a:prstGeom>
          <a:solidFill>
            <a:srgbClr val="FFC000"/>
          </a:solidFill>
        </p:spPr>
        <p:txBody>
          <a:bodyPr wrap="square" rtlCol="0">
            <a:spAutoFit/>
          </a:bodyPr>
          <a:lstStyle/>
          <a:p>
            <a:r>
              <a:rPr lang="en-US" dirty="0" smtClean="0"/>
              <a:t>Profit capped for </a:t>
            </a:r>
            <a:r>
              <a:rPr lang="en-US" dirty="0" smtClean="0"/>
              <a:t>V</a:t>
            </a:r>
            <a:r>
              <a:rPr lang="en-US" dirty="0" smtClean="0"/>
              <a:t>ertical </a:t>
            </a:r>
            <a:r>
              <a:rPr lang="en-US" dirty="0" smtClean="0"/>
              <a:t>Spread</a:t>
            </a:r>
            <a:endParaRPr lang="en-US" dirty="0"/>
          </a:p>
        </p:txBody>
      </p:sp>
      <p:sp>
        <p:nvSpPr>
          <p:cNvPr id="28" name="TextBox 27"/>
          <p:cNvSpPr txBox="1"/>
          <p:nvPr/>
        </p:nvSpPr>
        <p:spPr>
          <a:xfrm>
            <a:off x="3886200" y="5181600"/>
            <a:ext cx="3276600" cy="369332"/>
          </a:xfrm>
          <a:prstGeom prst="rect">
            <a:avLst/>
          </a:prstGeom>
          <a:noFill/>
        </p:spPr>
        <p:txBody>
          <a:bodyPr wrap="square" rtlCol="0">
            <a:spAutoFit/>
          </a:bodyPr>
          <a:lstStyle/>
          <a:p>
            <a:r>
              <a:rPr lang="en-US" dirty="0" smtClean="0"/>
              <a:t>‘n’ calls are nearer to the money</a:t>
            </a:r>
            <a:endParaRPr lang="en-US" dirty="0"/>
          </a:p>
        </p:txBody>
      </p:sp>
      <p:sp>
        <p:nvSpPr>
          <p:cNvPr id="29" name="TextBox 28"/>
          <p:cNvSpPr txBox="1"/>
          <p:nvPr/>
        </p:nvSpPr>
        <p:spPr>
          <a:xfrm>
            <a:off x="3886200" y="5486400"/>
            <a:ext cx="3657600" cy="369332"/>
          </a:xfrm>
          <a:prstGeom prst="rect">
            <a:avLst/>
          </a:prstGeom>
          <a:noFill/>
        </p:spPr>
        <p:txBody>
          <a:bodyPr wrap="square" rtlCol="0">
            <a:spAutoFit/>
          </a:bodyPr>
          <a:lstStyle/>
          <a:p>
            <a:r>
              <a:rPr lang="en-US" dirty="0" smtClean="0"/>
              <a:t>‘m’ calls are farther to the money</a:t>
            </a:r>
            <a:endParaRPr lang="en-US" dirty="0"/>
          </a:p>
        </p:txBody>
      </p:sp>
      <p:sp>
        <p:nvSpPr>
          <p:cNvPr id="30" name="TextBox 29"/>
          <p:cNvSpPr txBox="1"/>
          <p:nvPr/>
        </p:nvSpPr>
        <p:spPr>
          <a:xfrm>
            <a:off x="3886200" y="5943600"/>
            <a:ext cx="2667000" cy="369332"/>
          </a:xfrm>
          <a:prstGeom prst="rect">
            <a:avLst/>
          </a:prstGeom>
          <a:solidFill>
            <a:srgbClr val="FFFF00"/>
          </a:solidFill>
        </p:spPr>
        <p:txBody>
          <a:bodyPr wrap="square" rtlCol="0">
            <a:spAutoFit/>
          </a:bodyPr>
          <a:lstStyle/>
          <a:p>
            <a:r>
              <a:rPr lang="en-US" dirty="0" smtClean="0"/>
              <a:t> </a:t>
            </a:r>
            <a:r>
              <a:rPr lang="en-US" dirty="0" smtClean="0">
                <a:solidFill>
                  <a:srgbClr val="00B050"/>
                </a:solidFill>
              </a:rPr>
              <a:t>Net effect is a Tiny Credit</a:t>
            </a:r>
            <a:endParaRPr lang="en-US" dirty="0">
              <a:solidFill>
                <a:srgbClr val="00B050"/>
              </a:solidFill>
            </a:endParaRPr>
          </a:p>
        </p:txBody>
      </p:sp>
      <p:sp>
        <p:nvSpPr>
          <p:cNvPr id="20" name="Left Brace 19"/>
          <p:cNvSpPr/>
          <p:nvPr/>
        </p:nvSpPr>
        <p:spPr>
          <a:xfrm>
            <a:off x="2286000" y="3810000"/>
            <a:ext cx="45719" cy="685800"/>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solidFill>
                <a:srgbClr val="FF0000"/>
              </a:solidFill>
            </a:endParaRPr>
          </a:p>
        </p:txBody>
      </p:sp>
      <p:sp>
        <p:nvSpPr>
          <p:cNvPr id="21" name="TextBox 20"/>
          <p:cNvSpPr txBox="1"/>
          <p:nvPr/>
        </p:nvSpPr>
        <p:spPr>
          <a:xfrm>
            <a:off x="0" y="4114800"/>
            <a:ext cx="2209800" cy="369332"/>
          </a:xfrm>
          <a:prstGeom prst="rect">
            <a:avLst/>
          </a:prstGeom>
          <a:noFill/>
        </p:spPr>
        <p:txBody>
          <a:bodyPr wrap="square" rtlCol="0">
            <a:spAutoFit/>
          </a:bodyPr>
          <a:lstStyle/>
          <a:p>
            <a:endParaRPr lang="en-US" dirty="0"/>
          </a:p>
        </p:txBody>
      </p:sp>
      <p:sp>
        <p:nvSpPr>
          <p:cNvPr id="22" name="Left Brace 21"/>
          <p:cNvSpPr/>
          <p:nvPr/>
        </p:nvSpPr>
        <p:spPr>
          <a:xfrm>
            <a:off x="2133600" y="3810000"/>
            <a:ext cx="45719" cy="3810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3" name="TextBox 22"/>
          <p:cNvSpPr txBox="1"/>
          <p:nvPr/>
        </p:nvSpPr>
        <p:spPr>
          <a:xfrm>
            <a:off x="6096000" y="1905000"/>
            <a:ext cx="2514600" cy="369332"/>
          </a:xfrm>
          <a:prstGeom prst="rect">
            <a:avLst/>
          </a:prstGeom>
          <a:noFill/>
        </p:spPr>
        <p:txBody>
          <a:bodyPr wrap="square" rtlCol="0">
            <a:spAutoFit/>
          </a:bodyPr>
          <a:lstStyle/>
          <a:p>
            <a:r>
              <a:rPr lang="en-US" dirty="0" smtClean="0"/>
              <a:t>Buy ‘m’ number of calls</a:t>
            </a:r>
            <a:endParaRPr lang="en-US" dirty="0"/>
          </a:p>
        </p:txBody>
      </p:sp>
      <p:sp>
        <p:nvSpPr>
          <p:cNvPr id="31" name="TextBox 30"/>
          <p:cNvSpPr txBox="1"/>
          <p:nvPr/>
        </p:nvSpPr>
        <p:spPr>
          <a:xfrm>
            <a:off x="228600" y="3886200"/>
            <a:ext cx="1676400" cy="369332"/>
          </a:xfrm>
          <a:prstGeom prst="rect">
            <a:avLst/>
          </a:prstGeom>
          <a:noFill/>
        </p:spPr>
        <p:txBody>
          <a:bodyPr wrap="square" rtlCol="0">
            <a:spAutoFit/>
          </a:bodyPr>
          <a:lstStyle/>
          <a:p>
            <a:r>
              <a:rPr lang="en-US" dirty="0" smtClean="0">
                <a:solidFill>
                  <a:srgbClr val="C00000"/>
                </a:solidFill>
              </a:rPr>
              <a:t>Debit for v. </a:t>
            </a:r>
            <a:r>
              <a:rPr lang="en-US" dirty="0" err="1" smtClean="0">
                <a:solidFill>
                  <a:srgbClr val="C00000"/>
                </a:solidFill>
              </a:rPr>
              <a:t>Sprd</a:t>
            </a:r>
            <a:endParaRPr lang="en-US" dirty="0">
              <a:solidFill>
                <a:srgbClr val="C00000"/>
              </a:solidFill>
            </a:endParaRPr>
          </a:p>
        </p:txBody>
      </p:sp>
      <p:sp>
        <p:nvSpPr>
          <p:cNvPr id="32" name="Left Brace 31"/>
          <p:cNvSpPr/>
          <p:nvPr/>
        </p:nvSpPr>
        <p:spPr>
          <a:xfrm>
            <a:off x="1981200" y="3581400"/>
            <a:ext cx="45719" cy="228600"/>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33" name="TextBox 32"/>
          <p:cNvSpPr txBox="1"/>
          <p:nvPr/>
        </p:nvSpPr>
        <p:spPr>
          <a:xfrm>
            <a:off x="152400" y="3505200"/>
            <a:ext cx="1828800" cy="369332"/>
          </a:xfrm>
          <a:prstGeom prst="rect">
            <a:avLst/>
          </a:prstGeom>
          <a:noFill/>
        </p:spPr>
        <p:txBody>
          <a:bodyPr wrap="square" rtlCol="0">
            <a:spAutoFit/>
          </a:bodyPr>
          <a:lstStyle/>
          <a:p>
            <a:r>
              <a:rPr lang="en-US" dirty="0" smtClean="0">
                <a:solidFill>
                  <a:srgbClr val="92D050"/>
                </a:solidFill>
              </a:rPr>
              <a:t>Credit for CRBS</a:t>
            </a:r>
            <a:endParaRPr lang="en-US" dirty="0">
              <a:solidFill>
                <a:srgbClr val="92D050"/>
              </a:solidFill>
            </a:endParaRPr>
          </a:p>
        </p:txBody>
      </p:sp>
      <p:sp>
        <p:nvSpPr>
          <p:cNvPr id="35" name="TextBox 34"/>
          <p:cNvSpPr txBox="1"/>
          <p:nvPr/>
        </p:nvSpPr>
        <p:spPr>
          <a:xfrm>
            <a:off x="3505200" y="1371600"/>
            <a:ext cx="1676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Unlimited Profit for CRBS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Ratio Back Spread</a:t>
            </a:r>
            <a:endParaRPr lang="en-US" dirty="0"/>
          </a:p>
        </p:txBody>
      </p:sp>
      <p:sp>
        <p:nvSpPr>
          <p:cNvPr id="3" name="Content Placeholder 2"/>
          <p:cNvSpPr>
            <a:spLocks noGrp="1"/>
          </p:cNvSpPr>
          <p:nvPr>
            <p:ph idx="1"/>
          </p:nvPr>
        </p:nvSpPr>
        <p:spPr>
          <a:xfrm>
            <a:off x="457200" y="1600200"/>
            <a:ext cx="8229600" cy="4876800"/>
          </a:xfrm>
        </p:spPr>
        <p:txBody>
          <a:bodyPr/>
          <a:lstStyle/>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cxnSp>
        <p:nvCxnSpPr>
          <p:cNvPr id="5" name="Straight Connector 4"/>
          <p:cNvCxnSpPr/>
          <p:nvPr/>
        </p:nvCxnSpPr>
        <p:spPr>
          <a:xfrm>
            <a:off x="1371600" y="3810000"/>
            <a:ext cx="480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6406" y="3809206"/>
            <a:ext cx="3657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5800" y="4495800"/>
            <a:ext cx="1676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2476500" y="2400300"/>
            <a:ext cx="1981200" cy="1600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191000"/>
            <a:ext cx="1905000"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71600" y="2743200"/>
            <a:ext cx="1676400" cy="15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19600" y="3581400"/>
            <a:ext cx="17526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038600" y="3810000"/>
            <a:ext cx="6096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4229100" y="4229100"/>
            <a:ext cx="3048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95600" y="2057400"/>
            <a:ext cx="2514600" cy="369332"/>
          </a:xfrm>
          <a:prstGeom prst="rect">
            <a:avLst/>
          </a:prstGeom>
          <a:noFill/>
        </p:spPr>
        <p:txBody>
          <a:bodyPr wrap="square" rtlCol="0">
            <a:spAutoFit/>
          </a:bodyPr>
          <a:lstStyle/>
          <a:p>
            <a:r>
              <a:rPr lang="en-US" dirty="0" smtClean="0"/>
              <a:t>Buy ‘m’ number of puts</a:t>
            </a:r>
            <a:endParaRPr lang="en-US" dirty="0"/>
          </a:p>
        </p:txBody>
      </p:sp>
      <p:sp>
        <p:nvSpPr>
          <p:cNvPr id="31" name="TextBox 30"/>
          <p:cNvSpPr txBox="1"/>
          <p:nvPr/>
        </p:nvSpPr>
        <p:spPr>
          <a:xfrm>
            <a:off x="5638800" y="2971800"/>
            <a:ext cx="2514600" cy="369332"/>
          </a:xfrm>
          <a:prstGeom prst="rect">
            <a:avLst/>
          </a:prstGeom>
          <a:noFill/>
        </p:spPr>
        <p:txBody>
          <a:bodyPr wrap="square" rtlCol="0">
            <a:spAutoFit/>
          </a:bodyPr>
          <a:lstStyle/>
          <a:p>
            <a:r>
              <a:rPr lang="en-US" dirty="0" smtClean="0"/>
              <a:t>Sell ‘n’ number of puts</a:t>
            </a:r>
            <a:endParaRPr lang="en-US" dirty="0"/>
          </a:p>
        </p:txBody>
      </p:sp>
      <p:sp>
        <p:nvSpPr>
          <p:cNvPr id="32" name="TextBox 31"/>
          <p:cNvSpPr txBox="1"/>
          <p:nvPr/>
        </p:nvSpPr>
        <p:spPr>
          <a:xfrm>
            <a:off x="3886200" y="4876800"/>
            <a:ext cx="2514600" cy="369332"/>
          </a:xfrm>
          <a:prstGeom prst="rect">
            <a:avLst/>
          </a:prstGeom>
          <a:noFill/>
        </p:spPr>
        <p:txBody>
          <a:bodyPr wrap="square" rtlCol="0">
            <a:spAutoFit/>
          </a:bodyPr>
          <a:lstStyle/>
          <a:p>
            <a:r>
              <a:rPr lang="en-US" dirty="0" smtClean="0"/>
              <a:t>‘m’ &gt; ‘n’</a:t>
            </a:r>
            <a:endParaRPr lang="en-US" dirty="0"/>
          </a:p>
        </p:txBody>
      </p:sp>
      <p:sp>
        <p:nvSpPr>
          <p:cNvPr id="33" name="TextBox 32"/>
          <p:cNvSpPr txBox="1"/>
          <p:nvPr/>
        </p:nvSpPr>
        <p:spPr>
          <a:xfrm>
            <a:off x="3886200" y="5181600"/>
            <a:ext cx="3276600" cy="369332"/>
          </a:xfrm>
          <a:prstGeom prst="rect">
            <a:avLst/>
          </a:prstGeom>
          <a:noFill/>
        </p:spPr>
        <p:txBody>
          <a:bodyPr wrap="square" rtlCol="0">
            <a:spAutoFit/>
          </a:bodyPr>
          <a:lstStyle/>
          <a:p>
            <a:r>
              <a:rPr lang="en-US" dirty="0" smtClean="0"/>
              <a:t>‘n’ puts are nearer to the money</a:t>
            </a:r>
            <a:endParaRPr lang="en-US" dirty="0"/>
          </a:p>
        </p:txBody>
      </p:sp>
      <p:sp>
        <p:nvSpPr>
          <p:cNvPr id="34" name="TextBox 33"/>
          <p:cNvSpPr txBox="1"/>
          <p:nvPr/>
        </p:nvSpPr>
        <p:spPr>
          <a:xfrm>
            <a:off x="3886200" y="5486400"/>
            <a:ext cx="3657600" cy="369332"/>
          </a:xfrm>
          <a:prstGeom prst="rect">
            <a:avLst/>
          </a:prstGeom>
          <a:noFill/>
        </p:spPr>
        <p:txBody>
          <a:bodyPr wrap="square" rtlCol="0">
            <a:spAutoFit/>
          </a:bodyPr>
          <a:lstStyle/>
          <a:p>
            <a:r>
              <a:rPr lang="en-US" dirty="0" smtClean="0"/>
              <a:t>‘m’ puts are farther to the money</a:t>
            </a:r>
            <a:endParaRPr lang="en-US" dirty="0"/>
          </a:p>
        </p:txBody>
      </p:sp>
      <p:sp>
        <p:nvSpPr>
          <p:cNvPr id="35" name="TextBox 34"/>
          <p:cNvSpPr txBox="1"/>
          <p:nvPr/>
        </p:nvSpPr>
        <p:spPr>
          <a:xfrm>
            <a:off x="3886200" y="5943600"/>
            <a:ext cx="3657600" cy="369332"/>
          </a:xfrm>
          <a:prstGeom prst="rect">
            <a:avLst/>
          </a:prstGeom>
          <a:noFill/>
        </p:spPr>
        <p:txBody>
          <a:bodyPr wrap="square" rtlCol="0">
            <a:spAutoFit/>
          </a:bodyPr>
          <a:lstStyle/>
          <a:p>
            <a:r>
              <a:rPr lang="en-US" dirty="0" smtClean="0"/>
              <a:t> </a:t>
            </a:r>
            <a:r>
              <a:rPr lang="en-US" dirty="0" smtClean="0">
                <a:solidFill>
                  <a:srgbClr val="00B050"/>
                </a:solidFill>
              </a:rPr>
              <a:t>Net effect is Tiny Credit</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RBS Structure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cxnSp>
        <p:nvCxnSpPr>
          <p:cNvPr id="5" name="Straight Connector 4"/>
          <p:cNvCxnSpPr/>
          <p:nvPr/>
        </p:nvCxnSpPr>
        <p:spPr>
          <a:xfrm rot="5400000">
            <a:off x="2401094" y="3924300"/>
            <a:ext cx="4190206"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5800" y="3886200"/>
            <a:ext cx="457200" cy="1588"/>
          </a:xfrm>
          <a:prstGeom prst="line">
            <a:avLst/>
          </a:prstGeom>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95800" y="3276600"/>
            <a:ext cx="457200" cy="1588"/>
          </a:xfrm>
          <a:prstGeom prst="line">
            <a:avLst/>
          </a:prstGeom>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5800" y="2514600"/>
            <a:ext cx="457200" cy="1588"/>
          </a:xfrm>
          <a:prstGeom prst="line">
            <a:avLst/>
          </a:prstGeom>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95800" y="4495800"/>
            <a:ext cx="457200" cy="1588"/>
          </a:xfrm>
          <a:prstGeom prst="line">
            <a:avLst/>
          </a:prstGeom>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95800" y="5257800"/>
            <a:ext cx="457200" cy="1588"/>
          </a:xfrm>
          <a:prstGeom prst="line">
            <a:avLst/>
          </a:prstGeom>
          <a:effectLst>
            <a:glow rad="228600">
              <a:srgbClr val="FFFF00">
                <a:alpha val="40000"/>
              </a:srgbClr>
            </a:glo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10200" y="3733800"/>
            <a:ext cx="1447800" cy="369332"/>
          </a:xfrm>
          <a:prstGeom prst="rect">
            <a:avLst/>
          </a:prstGeom>
          <a:noFill/>
        </p:spPr>
        <p:txBody>
          <a:bodyPr wrap="square" rtlCol="0">
            <a:spAutoFit/>
          </a:bodyPr>
          <a:lstStyle/>
          <a:p>
            <a:r>
              <a:rPr lang="en-US" dirty="0" smtClean="0"/>
              <a:t>Current Price</a:t>
            </a:r>
            <a:endParaRPr lang="en-US" dirty="0"/>
          </a:p>
        </p:txBody>
      </p:sp>
      <p:sp>
        <p:nvSpPr>
          <p:cNvPr id="15" name="TextBox 14"/>
          <p:cNvSpPr txBox="1"/>
          <p:nvPr/>
        </p:nvSpPr>
        <p:spPr>
          <a:xfrm>
            <a:off x="5410200" y="3048000"/>
            <a:ext cx="1219200" cy="369332"/>
          </a:xfrm>
          <a:prstGeom prst="rect">
            <a:avLst/>
          </a:prstGeom>
          <a:noFill/>
        </p:spPr>
        <p:txBody>
          <a:bodyPr wrap="square" rtlCol="0">
            <a:spAutoFit/>
          </a:bodyPr>
          <a:lstStyle/>
          <a:p>
            <a:r>
              <a:rPr lang="en-US" dirty="0" smtClean="0"/>
              <a:t>Sell 2 calls</a:t>
            </a:r>
            <a:endParaRPr lang="en-US" dirty="0"/>
          </a:p>
        </p:txBody>
      </p:sp>
      <p:sp>
        <p:nvSpPr>
          <p:cNvPr id="16" name="TextBox 15"/>
          <p:cNvSpPr txBox="1"/>
          <p:nvPr/>
        </p:nvSpPr>
        <p:spPr>
          <a:xfrm>
            <a:off x="3429000" y="2286000"/>
            <a:ext cx="762000" cy="369332"/>
          </a:xfrm>
          <a:prstGeom prst="rect">
            <a:avLst/>
          </a:prstGeom>
          <a:noFill/>
        </p:spPr>
        <p:txBody>
          <a:bodyPr wrap="square" rtlCol="0">
            <a:spAutoFit/>
          </a:bodyPr>
          <a:lstStyle/>
          <a:p>
            <a:r>
              <a:rPr lang="en-US" dirty="0" smtClean="0"/>
              <a:t>109</a:t>
            </a:r>
            <a:endParaRPr lang="en-US" dirty="0"/>
          </a:p>
        </p:txBody>
      </p:sp>
      <p:sp>
        <p:nvSpPr>
          <p:cNvPr id="18" name="TextBox 17"/>
          <p:cNvSpPr txBox="1"/>
          <p:nvPr/>
        </p:nvSpPr>
        <p:spPr>
          <a:xfrm>
            <a:off x="5410200" y="4343400"/>
            <a:ext cx="1219200" cy="369332"/>
          </a:xfrm>
          <a:prstGeom prst="rect">
            <a:avLst/>
          </a:prstGeom>
          <a:noFill/>
        </p:spPr>
        <p:txBody>
          <a:bodyPr wrap="square" rtlCol="0">
            <a:spAutoFit/>
          </a:bodyPr>
          <a:lstStyle/>
          <a:p>
            <a:r>
              <a:rPr lang="en-US" dirty="0" smtClean="0"/>
              <a:t>Sell 3 puts</a:t>
            </a:r>
            <a:endParaRPr lang="en-US" dirty="0"/>
          </a:p>
        </p:txBody>
      </p:sp>
      <p:sp>
        <p:nvSpPr>
          <p:cNvPr id="19" name="TextBox 18"/>
          <p:cNvSpPr txBox="1"/>
          <p:nvPr/>
        </p:nvSpPr>
        <p:spPr>
          <a:xfrm>
            <a:off x="5410200" y="5029200"/>
            <a:ext cx="1219200" cy="369332"/>
          </a:xfrm>
          <a:prstGeom prst="rect">
            <a:avLst/>
          </a:prstGeom>
          <a:noFill/>
        </p:spPr>
        <p:txBody>
          <a:bodyPr wrap="square" rtlCol="0">
            <a:spAutoFit/>
          </a:bodyPr>
          <a:lstStyle/>
          <a:p>
            <a:r>
              <a:rPr lang="en-US" dirty="0" smtClean="0"/>
              <a:t>Buy 4 puts</a:t>
            </a:r>
            <a:endParaRPr lang="en-US" dirty="0"/>
          </a:p>
        </p:txBody>
      </p:sp>
      <p:sp>
        <p:nvSpPr>
          <p:cNvPr id="20" name="TextBox 19"/>
          <p:cNvSpPr txBox="1"/>
          <p:nvPr/>
        </p:nvSpPr>
        <p:spPr>
          <a:xfrm>
            <a:off x="5410200" y="2286000"/>
            <a:ext cx="1295400" cy="369332"/>
          </a:xfrm>
          <a:prstGeom prst="rect">
            <a:avLst/>
          </a:prstGeom>
          <a:noFill/>
        </p:spPr>
        <p:txBody>
          <a:bodyPr wrap="square" rtlCol="0">
            <a:spAutoFit/>
          </a:bodyPr>
          <a:lstStyle/>
          <a:p>
            <a:r>
              <a:rPr lang="en-US" dirty="0" smtClean="0"/>
              <a:t>Buy 3 calls</a:t>
            </a:r>
            <a:endParaRPr lang="en-US" dirty="0"/>
          </a:p>
        </p:txBody>
      </p:sp>
      <p:sp>
        <p:nvSpPr>
          <p:cNvPr id="21" name="TextBox 20"/>
          <p:cNvSpPr txBox="1"/>
          <p:nvPr/>
        </p:nvSpPr>
        <p:spPr>
          <a:xfrm>
            <a:off x="3429000" y="3048000"/>
            <a:ext cx="762000" cy="369332"/>
          </a:xfrm>
          <a:prstGeom prst="rect">
            <a:avLst/>
          </a:prstGeom>
          <a:noFill/>
        </p:spPr>
        <p:txBody>
          <a:bodyPr wrap="square" rtlCol="0">
            <a:spAutoFit/>
          </a:bodyPr>
          <a:lstStyle/>
          <a:p>
            <a:r>
              <a:rPr lang="en-US" dirty="0" smtClean="0"/>
              <a:t>105</a:t>
            </a:r>
            <a:endParaRPr lang="en-US" dirty="0"/>
          </a:p>
        </p:txBody>
      </p:sp>
      <p:sp>
        <p:nvSpPr>
          <p:cNvPr id="22" name="TextBox 21"/>
          <p:cNvSpPr txBox="1"/>
          <p:nvPr/>
        </p:nvSpPr>
        <p:spPr>
          <a:xfrm>
            <a:off x="3429000" y="3733800"/>
            <a:ext cx="762000" cy="369332"/>
          </a:xfrm>
          <a:prstGeom prst="rect">
            <a:avLst/>
          </a:prstGeom>
          <a:noFill/>
        </p:spPr>
        <p:txBody>
          <a:bodyPr wrap="square" rtlCol="0">
            <a:spAutoFit/>
          </a:bodyPr>
          <a:lstStyle/>
          <a:p>
            <a:r>
              <a:rPr lang="en-US" dirty="0" smtClean="0"/>
              <a:t>101</a:t>
            </a:r>
            <a:endParaRPr lang="en-US" dirty="0"/>
          </a:p>
        </p:txBody>
      </p:sp>
      <p:sp>
        <p:nvSpPr>
          <p:cNvPr id="23" name="TextBox 22"/>
          <p:cNvSpPr txBox="1"/>
          <p:nvPr/>
        </p:nvSpPr>
        <p:spPr>
          <a:xfrm>
            <a:off x="3429000" y="4267200"/>
            <a:ext cx="762000" cy="369332"/>
          </a:xfrm>
          <a:prstGeom prst="rect">
            <a:avLst/>
          </a:prstGeom>
          <a:noFill/>
        </p:spPr>
        <p:txBody>
          <a:bodyPr wrap="square" rtlCol="0">
            <a:spAutoFit/>
          </a:bodyPr>
          <a:lstStyle/>
          <a:p>
            <a:r>
              <a:rPr lang="en-US" dirty="0" smtClean="0"/>
              <a:t>90</a:t>
            </a:r>
            <a:endParaRPr lang="en-US" dirty="0"/>
          </a:p>
        </p:txBody>
      </p:sp>
      <p:sp>
        <p:nvSpPr>
          <p:cNvPr id="24" name="TextBox 23"/>
          <p:cNvSpPr txBox="1"/>
          <p:nvPr/>
        </p:nvSpPr>
        <p:spPr>
          <a:xfrm>
            <a:off x="3429000" y="5105400"/>
            <a:ext cx="762000" cy="369332"/>
          </a:xfrm>
          <a:prstGeom prst="rect">
            <a:avLst/>
          </a:prstGeom>
          <a:noFill/>
        </p:spPr>
        <p:txBody>
          <a:bodyPr wrap="square" rtlCol="0">
            <a:spAutoFit/>
          </a:bodyPr>
          <a:lstStyle/>
          <a:p>
            <a:r>
              <a:rPr lang="en-US" dirty="0" smtClean="0"/>
              <a:t>78</a:t>
            </a:r>
            <a:endParaRPr lang="en-US" dirty="0"/>
          </a:p>
        </p:txBody>
      </p:sp>
      <p:sp>
        <p:nvSpPr>
          <p:cNvPr id="25" name="Right Brace 24"/>
          <p:cNvSpPr/>
          <p:nvPr/>
        </p:nvSpPr>
        <p:spPr>
          <a:xfrm>
            <a:off x="6781800" y="2438400"/>
            <a:ext cx="45719" cy="838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ight Brace 25"/>
          <p:cNvSpPr/>
          <p:nvPr/>
        </p:nvSpPr>
        <p:spPr>
          <a:xfrm>
            <a:off x="6781800" y="4495800"/>
            <a:ext cx="45719" cy="8382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7" name="TextBox 26"/>
          <p:cNvSpPr txBox="1"/>
          <p:nvPr/>
        </p:nvSpPr>
        <p:spPr>
          <a:xfrm>
            <a:off x="6934200" y="2667000"/>
            <a:ext cx="1295400" cy="369332"/>
          </a:xfrm>
          <a:prstGeom prst="rect">
            <a:avLst/>
          </a:prstGeom>
          <a:solidFill>
            <a:srgbClr val="FFFF00"/>
          </a:solidFill>
        </p:spPr>
        <p:txBody>
          <a:bodyPr wrap="square" rtlCol="0">
            <a:spAutoFit/>
          </a:bodyPr>
          <a:lstStyle/>
          <a:p>
            <a:r>
              <a:rPr lang="en-US" dirty="0" smtClean="0">
                <a:solidFill>
                  <a:srgbClr val="00B050"/>
                </a:solidFill>
              </a:rPr>
              <a:t>Net Credit</a:t>
            </a:r>
            <a:endParaRPr lang="en-US" dirty="0">
              <a:solidFill>
                <a:srgbClr val="00B050"/>
              </a:solidFill>
            </a:endParaRPr>
          </a:p>
        </p:txBody>
      </p:sp>
      <p:sp>
        <p:nvSpPr>
          <p:cNvPr id="28" name="TextBox 27"/>
          <p:cNvSpPr txBox="1"/>
          <p:nvPr/>
        </p:nvSpPr>
        <p:spPr>
          <a:xfrm>
            <a:off x="7010400" y="4724400"/>
            <a:ext cx="1295400" cy="369332"/>
          </a:xfrm>
          <a:prstGeom prst="rect">
            <a:avLst/>
          </a:prstGeom>
          <a:solidFill>
            <a:srgbClr val="FFFF00"/>
          </a:solidFill>
        </p:spPr>
        <p:txBody>
          <a:bodyPr wrap="square" rtlCol="0">
            <a:spAutoFit/>
          </a:bodyPr>
          <a:lstStyle/>
          <a:p>
            <a:r>
              <a:rPr lang="en-US" dirty="0" smtClean="0">
                <a:solidFill>
                  <a:srgbClr val="00B050"/>
                </a:solidFill>
              </a:rPr>
              <a:t>Net Credit</a:t>
            </a:r>
            <a:endParaRPr lang="en-US" dirty="0">
              <a:solidFill>
                <a:srgbClr val="00B050"/>
              </a:solidFill>
            </a:endParaRPr>
          </a:p>
        </p:txBody>
      </p:sp>
      <p:sp>
        <p:nvSpPr>
          <p:cNvPr id="29" name="TextBox 28"/>
          <p:cNvSpPr txBox="1"/>
          <p:nvPr/>
        </p:nvSpPr>
        <p:spPr>
          <a:xfrm>
            <a:off x="1447800" y="1295400"/>
            <a:ext cx="6477000" cy="461665"/>
          </a:xfrm>
          <a:prstGeom prst="rect">
            <a:avLst/>
          </a:prstGeom>
          <a:noFill/>
        </p:spPr>
        <p:txBody>
          <a:bodyPr wrap="square" rtlCol="0">
            <a:spAutoFit/>
          </a:bodyPr>
          <a:lstStyle/>
          <a:p>
            <a:r>
              <a:rPr lang="en-US" sz="2400" dirty="0" smtClean="0"/>
              <a:t>Choose the ratio so as to make a credit RBS</a:t>
            </a:r>
            <a:endParaRPr lang="en-US" sz="2400" dirty="0"/>
          </a:p>
        </p:txBody>
      </p:sp>
      <p:sp>
        <p:nvSpPr>
          <p:cNvPr id="30" name="TextBox 29"/>
          <p:cNvSpPr txBox="1"/>
          <p:nvPr/>
        </p:nvSpPr>
        <p:spPr>
          <a:xfrm>
            <a:off x="1524000" y="2667000"/>
            <a:ext cx="1676400" cy="369332"/>
          </a:xfrm>
          <a:prstGeom prst="rect">
            <a:avLst/>
          </a:prstGeom>
          <a:solidFill>
            <a:srgbClr val="FFC000"/>
          </a:solidFill>
        </p:spPr>
        <p:txBody>
          <a:bodyPr wrap="square" rtlCol="0">
            <a:spAutoFit/>
          </a:bodyPr>
          <a:lstStyle/>
          <a:p>
            <a:r>
              <a:rPr lang="en-US" dirty="0" smtClean="0"/>
              <a:t>Call RBS</a:t>
            </a:r>
            <a:endParaRPr lang="en-US" dirty="0"/>
          </a:p>
        </p:txBody>
      </p:sp>
      <p:sp>
        <p:nvSpPr>
          <p:cNvPr id="31" name="TextBox 30"/>
          <p:cNvSpPr txBox="1"/>
          <p:nvPr/>
        </p:nvSpPr>
        <p:spPr>
          <a:xfrm>
            <a:off x="1524000" y="4724400"/>
            <a:ext cx="1524000" cy="369332"/>
          </a:xfrm>
          <a:prstGeom prst="rect">
            <a:avLst/>
          </a:prstGeom>
          <a:solidFill>
            <a:srgbClr val="FFC000"/>
          </a:solidFill>
        </p:spPr>
        <p:txBody>
          <a:bodyPr wrap="square" rtlCol="0">
            <a:spAutoFit/>
          </a:bodyPr>
          <a:lstStyle/>
          <a:p>
            <a:r>
              <a:rPr lang="en-US" dirty="0" smtClean="0"/>
              <a:t>Put RBS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85800" y="152401"/>
            <a:ext cx="7772400" cy="1066799"/>
          </a:xfrm>
        </p:spPr>
        <p:txBody>
          <a:bodyPr/>
          <a:lstStyle/>
          <a:p>
            <a:r>
              <a:rPr lang="en-US" dirty="0" smtClean="0"/>
              <a:t>Call RBS &amp; Put RBS</a:t>
            </a:r>
            <a:endParaRPr lang="en-US" dirty="0"/>
          </a:p>
        </p:txBody>
      </p:sp>
      <p:sp>
        <p:nvSpPr>
          <p:cNvPr id="14" name="Subtitle 13"/>
          <p:cNvSpPr>
            <a:spLocks noGrp="1"/>
          </p:cNvSpPr>
          <p:nvPr>
            <p:ph type="subTitle" idx="1"/>
          </p:nvPr>
        </p:nvSpPr>
        <p:spPr>
          <a:xfrm>
            <a:off x="533400" y="1524000"/>
            <a:ext cx="8077200" cy="4953000"/>
          </a:xfrm>
          <a:noFill/>
          <a:ln>
            <a:solidFill>
              <a:srgbClr val="00B050"/>
            </a:solidFill>
          </a:ln>
        </p:spPr>
        <p:txBody>
          <a:bodyPr/>
          <a:lstStyle/>
          <a:p>
            <a:r>
              <a:rPr lang="en-US" dirty="0" smtClean="0"/>
              <a:t>Danger Zones (</a:t>
            </a:r>
            <a:r>
              <a:rPr lang="en-US" sz="2400" dirty="0" smtClean="0"/>
              <a:t>consider Gamma Scalping</a:t>
            </a:r>
            <a:r>
              <a:rPr lang="en-US" dirty="0" smtClean="0"/>
              <a:t>)</a:t>
            </a:r>
            <a:endParaRPr lang="en-US" dirty="0"/>
          </a:p>
        </p:txBody>
      </p:sp>
      <p:cxnSp>
        <p:nvCxnSpPr>
          <p:cNvPr id="5" name="Straight Connector 4"/>
          <p:cNvCxnSpPr/>
          <p:nvPr/>
        </p:nvCxnSpPr>
        <p:spPr>
          <a:xfrm rot="5400000">
            <a:off x="266700" y="4000500"/>
            <a:ext cx="2514600" cy="1588"/>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a:off x="4610894" y="3999706"/>
            <a:ext cx="2362200" cy="1588"/>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524000" y="4114800"/>
            <a:ext cx="2362200" cy="1588"/>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791200" y="4038600"/>
            <a:ext cx="2286000" cy="1588"/>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1524000" y="3886200"/>
            <a:ext cx="9906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2438400" y="3962400"/>
            <a:ext cx="533400" cy="3810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2514600" y="2743200"/>
            <a:ext cx="2057400" cy="12954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7162800" y="3810000"/>
            <a:ext cx="8382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743700" y="3924300"/>
            <a:ext cx="533400" cy="304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V="1">
            <a:off x="5829300" y="3314700"/>
            <a:ext cx="1143000" cy="9144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438400" y="3657600"/>
            <a:ext cx="914400" cy="838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77000" y="3657600"/>
            <a:ext cx="7620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477000" y="3657600"/>
            <a:ext cx="762000" cy="7620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Crude Oil </a:t>
            </a:r>
            <a:endParaRPr lang="en-US" dirty="0"/>
          </a:p>
        </p:txBody>
      </p:sp>
      <p:pic>
        <p:nvPicPr>
          <p:cNvPr id="7" name="Content Placeholder 6" descr="http://www.finviz.com/fut_chart.ashx?t=CL&amp;cot=067651&amp;p=d1"/>
          <p:cNvPicPr>
            <a:picLocks noGrp="1"/>
          </p:cNvPicPr>
          <p:nvPr>
            <p:ph idx="1"/>
          </p:nvPr>
        </p:nvPicPr>
        <p:blipFill>
          <a:blip r:embed="rId3" cstate="print"/>
          <a:srcRect/>
          <a:stretch>
            <a:fillRect/>
          </a:stretch>
        </p:blipFill>
        <p:spPr bwMode="auto">
          <a:xfrm>
            <a:off x="457200" y="1814318"/>
            <a:ext cx="8229600" cy="4097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066799"/>
          </a:xfrm>
        </p:spPr>
        <p:txBody>
          <a:bodyPr>
            <a:normAutofit fontScale="90000"/>
          </a:bodyPr>
          <a:lstStyle/>
          <a:p>
            <a:r>
              <a:rPr lang="en-US" dirty="0" smtClean="0"/>
              <a:t>Crude Oil</a:t>
            </a:r>
            <a:br>
              <a:rPr lang="en-US" dirty="0" smtClean="0"/>
            </a:br>
            <a:r>
              <a:rPr lang="en-US" dirty="0" smtClean="0"/>
              <a:t>Call Ratio Back Spread</a:t>
            </a:r>
            <a:endParaRPr lang="en-US" dirty="0"/>
          </a:p>
        </p:txBody>
      </p:sp>
      <p:sp>
        <p:nvSpPr>
          <p:cNvPr id="3" name="Subtitle 2"/>
          <p:cNvSpPr>
            <a:spLocks noGrp="1"/>
          </p:cNvSpPr>
          <p:nvPr>
            <p:ph type="subTitle" idx="1"/>
          </p:nvPr>
        </p:nvSpPr>
        <p:spPr>
          <a:xfrm>
            <a:off x="152400" y="1295400"/>
            <a:ext cx="8763000" cy="5334000"/>
          </a:xfrm>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0" y="1295400"/>
            <a:ext cx="8763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365</Words>
  <Application>Microsoft Office PowerPoint</Application>
  <PresentationFormat>On-screen Show (4:3)</PresentationFormat>
  <Paragraphs>114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RATIO BACK SPREADS</vt:lpstr>
      <vt:lpstr>TRADING DISCLAIMER </vt:lpstr>
      <vt:lpstr>AIM</vt:lpstr>
      <vt:lpstr>CALL Ratio Back Spread</vt:lpstr>
      <vt:lpstr>PUT Ratio Back Spread</vt:lpstr>
      <vt:lpstr>RBS Structure</vt:lpstr>
      <vt:lpstr>Call RBS &amp; Put RBS</vt:lpstr>
      <vt:lpstr>Crude Oil </vt:lpstr>
      <vt:lpstr>Crude Oil Call Ratio Back Spread</vt:lpstr>
      <vt:lpstr>Crude Oil Call Ratio Back Spread</vt:lpstr>
      <vt:lpstr>Crude Oil Call Ratio Back Spread</vt:lpstr>
      <vt:lpstr>Crude Oil Put Ratio Back Spread</vt:lpstr>
      <vt:lpstr>Crude Oil Put Ratio Back Spread</vt:lpstr>
      <vt:lpstr>Crude Oil Put Ratio Back Spread</vt:lpstr>
      <vt:lpstr>Gold</vt:lpstr>
      <vt:lpstr>Gold Call Ratio Back Spread</vt:lpstr>
      <vt:lpstr>Gold Call Ratio Back Spread</vt:lpstr>
      <vt:lpstr>Gold Call Ratio Back Spread</vt:lpstr>
      <vt:lpstr>Gold Put Ratio Back Spread</vt:lpstr>
      <vt:lpstr>Gold Put Ratio Back Spread</vt:lpstr>
      <vt:lpstr>Gold Put Ratio Back Spread</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Ratio Back Spread</dc:title>
  <dc:creator>Hare Krishna Mitra</dc:creator>
  <cp:lastModifiedBy>Mitra</cp:lastModifiedBy>
  <cp:revision>50</cp:revision>
  <dcterms:created xsi:type="dcterms:W3CDTF">2011-08-19T03:41:05Z</dcterms:created>
  <dcterms:modified xsi:type="dcterms:W3CDTF">2011-12-03T06:52:00Z</dcterms:modified>
</cp:coreProperties>
</file>