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58" r:id="rId5"/>
    <p:sldId id="259" r:id="rId6"/>
    <p:sldId id="276" r:id="rId7"/>
    <p:sldId id="261" r:id="rId8"/>
    <p:sldId id="266" r:id="rId9"/>
    <p:sldId id="267" r:id="rId10"/>
    <p:sldId id="265" r:id="rId11"/>
    <p:sldId id="271" r:id="rId12"/>
    <p:sldId id="270" r:id="rId13"/>
    <p:sldId id="272" r:id="rId14"/>
    <p:sldId id="273" r:id="rId15"/>
    <p:sldId id="262" r:id="rId16"/>
    <p:sldId id="260" r:id="rId17"/>
    <p:sldId id="263" r:id="rId18"/>
    <p:sldId id="274" r:id="rId19"/>
    <p:sldId id="275" r:id="rId20"/>
    <p:sldId id="264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7E8D-7F1F-4F49-9061-F370A348DAD6}" type="datetimeFigureOut">
              <a:rPr lang="en-US" smtClean="0"/>
              <a:pPr/>
              <a:t>3/15/2012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BF21B-C68F-4408-9CB3-00D9712F02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7E8D-7F1F-4F49-9061-F370A348DAD6}" type="datetimeFigureOut">
              <a:rPr lang="en-US" smtClean="0"/>
              <a:pPr/>
              <a:t>3/15/2012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BF21B-C68F-4408-9CB3-00D9712F02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7E8D-7F1F-4F49-9061-F370A348DAD6}" type="datetimeFigureOut">
              <a:rPr lang="en-US" smtClean="0"/>
              <a:pPr/>
              <a:t>3/15/2012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BF21B-C68F-4408-9CB3-00D9712F02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7E8D-7F1F-4F49-9061-F370A348DAD6}" type="datetimeFigureOut">
              <a:rPr lang="en-US" smtClean="0"/>
              <a:pPr/>
              <a:t>3/15/2012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BF21B-C68F-4408-9CB3-00D9712F02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7E8D-7F1F-4F49-9061-F370A348DAD6}" type="datetimeFigureOut">
              <a:rPr lang="en-US" smtClean="0"/>
              <a:pPr/>
              <a:t>3/15/2012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BF21B-C68F-4408-9CB3-00D9712F02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7E8D-7F1F-4F49-9061-F370A348DAD6}" type="datetimeFigureOut">
              <a:rPr lang="en-US" smtClean="0"/>
              <a:pPr/>
              <a:t>3/15/2012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BF21B-C68F-4408-9CB3-00D9712F02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7E8D-7F1F-4F49-9061-F370A348DAD6}" type="datetimeFigureOut">
              <a:rPr lang="en-US" smtClean="0"/>
              <a:pPr/>
              <a:t>3/15/2012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BF21B-C68F-4408-9CB3-00D9712F02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7E8D-7F1F-4F49-9061-F370A348DAD6}" type="datetimeFigureOut">
              <a:rPr lang="en-US" smtClean="0"/>
              <a:pPr/>
              <a:t>3/15/2012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BF21B-C68F-4408-9CB3-00D9712F02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7E8D-7F1F-4F49-9061-F370A348DAD6}" type="datetimeFigureOut">
              <a:rPr lang="en-US" smtClean="0"/>
              <a:pPr/>
              <a:t>3/15/2012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BF21B-C68F-4408-9CB3-00D9712F02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7E8D-7F1F-4F49-9061-F370A348DAD6}" type="datetimeFigureOut">
              <a:rPr lang="en-US" smtClean="0"/>
              <a:pPr/>
              <a:t>3/15/2012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BF21B-C68F-4408-9CB3-00D9712F02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7E8D-7F1F-4F49-9061-F370A348DAD6}" type="datetimeFigureOut">
              <a:rPr lang="en-US" smtClean="0"/>
              <a:pPr/>
              <a:t>3/15/2012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BF21B-C68F-4408-9CB3-00D9712F02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57E8D-7F1F-4F49-9061-F370A348DAD6}" type="datetimeFigureOut">
              <a:rPr lang="en-US" smtClean="0"/>
              <a:pPr/>
              <a:t>3/15/2012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BF21B-C68F-4408-9CB3-00D9712F02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howdoyoustartahedgefund.com/wp-content/uploads/2011/12/Starting-a-hedge-fund-GrantThornton-Stonegate-Capital-Dec-2011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Portfolio Management…</a:t>
            </a:r>
            <a:br>
              <a:rPr lang="en-US" dirty="0" smtClean="0"/>
            </a:br>
            <a:r>
              <a:rPr lang="en-US" dirty="0" smtClean="0"/>
              <a:t>What does it take to do it well?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Ken Hodor</a:t>
            </a:r>
          </a:p>
          <a:p>
            <a:r>
              <a:rPr lang="en-US" dirty="0" smtClean="0"/>
              <a:t>3/14/12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Hedge Funds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Fees</a:t>
            </a:r>
          </a:p>
          <a:p>
            <a:pPr lvl="1"/>
            <a:r>
              <a:rPr lang="en-US" dirty="0" smtClean="0"/>
              <a:t>20-30% of gains</a:t>
            </a:r>
          </a:p>
          <a:p>
            <a:pPr lvl="1"/>
            <a:r>
              <a:rPr lang="en-US" dirty="0" smtClean="0"/>
              <a:t>2% of assets under management</a:t>
            </a:r>
          </a:p>
          <a:p>
            <a:r>
              <a:rPr lang="en-US" dirty="0" smtClean="0"/>
              <a:t>Returns</a:t>
            </a:r>
          </a:p>
          <a:p>
            <a:pPr lvl="1"/>
            <a:r>
              <a:rPr lang="en-US" dirty="0" smtClean="0"/>
              <a:t>20%+ after fees</a:t>
            </a:r>
          </a:p>
          <a:p>
            <a:r>
              <a:rPr lang="en-US" dirty="0" smtClean="0"/>
              <a:t>Reference on what it takes for a hedge fund</a:t>
            </a:r>
          </a:p>
          <a:p>
            <a:pPr lvl="1">
              <a:buNone/>
            </a:pPr>
            <a:r>
              <a:rPr lang="en-US" dirty="0" smtClean="0"/>
              <a:t>: </a:t>
            </a:r>
            <a:r>
              <a:rPr lang="en-US" u="sng" dirty="0" smtClean="0">
                <a:hlinkClick r:id="rId2"/>
              </a:rPr>
              <a:t>http://howdoyoustartahedgefund.com/wp-content/uploads/2011/12/Starting-a-hedge-fund-GrantThornton-Stonegate-Capital-Dec-2011.pdf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Ken’s Hedge Fund </a:t>
            </a:r>
            <a:r>
              <a:rPr lang="en-US" dirty="0" smtClean="0"/>
              <a:t>Checklist</a:t>
            </a:r>
            <a:br>
              <a:rPr lang="en-US" dirty="0" smtClean="0"/>
            </a:br>
            <a:r>
              <a:rPr lang="en-US" dirty="0" smtClean="0"/>
              <a:t>to enlist their help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Review performance history</a:t>
            </a:r>
          </a:p>
          <a:p>
            <a:pPr lvl="1"/>
            <a:r>
              <a:rPr lang="en-US" dirty="0" smtClean="0"/>
              <a:t>Profit factor</a:t>
            </a:r>
          </a:p>
          <a:p>
            <a:pPr lvl="1"/>
            <a:r>
              <a:rPr lang="en-US" dirty="0" smtClean="0"/>
              <a:t>Optimal f—f$</a:t>
            </a:r>
          </a:p>
          <a:p>
            <a:pPr lvl="1"/>
            <a:r>
              <a:rPr lang="en-US" dirty="0" smtClean="0"/>
              <a:t>Biggest </a:t>
            </a:r>
            <a:r>
              <a:rPr lang="en-US" dirty="0" smtClean="0"/>
              <a:t>drawdown</a:t>
            </a:r>
          </a:p>
          <a:p>
            <a:pPr lvl="1"/>
            <a:r>
              <a:rPr lang="en-US" dirty="0" smtClean="0"/>
              <a:t>Geometric gain</a:t>
            </a:r>
            <a:endParaRPr lang="en-US" dirty="0" smtClean="0"/>
          </a:p>
          <a:p>
            <a:r>
              <a:rPr lang="en-US" dirty="0" smtClean="0"/>
              <a:t>Explain strategy used—is it robust?</a:t>
            </a:r>
          </a:p>
          <a:p>
            <a:pPr lvl="1"/>
            <a:r>
              <a:rPr lang="en-US" dirty="0" smtClean="0"/>
              <a:t>All entries and exits defined</a:t>
            </a:r>
          </a:p>
          <a:p>
            <a:r>
              <a:rPr lang="en-US" dirty="0" smtClean="0"/>
              <a:t>Money under management</a:t>
            </a:r>
          </a:p>
          <a:p>
            <a:pPr lvl="1"/>
            <a:r>
              <a:rPr lang="en-US" dirty="0" smtClean="0"/>
              <a:t>Can it continue to grow or is it too big for market?</a:t>
            </a:r>
          </a:p>
          <a:p>
            <a:r>
              <a:rPr lang="en-US" dirty="0" smtClean="0"/>
              <a:t>Can we trust this group?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Individual’s </a:t>
            </a:r>
            <a:r>
              <a:rPr lang="en-US" dirty="0" smtClean="0"/>
              <a:t>Limitations</a:t>
            </a:r>
            <a:endParaRPr lang="en-US" dirty="0"/>
          </a:p>
        </p:txBody>
      </p:sp>
      <p:pic>
        <p:nvPicPr>
          <p:cNvPr id="5" name="Picture 4" descr="cognitive limit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6800" y="1219200"/>
            <a:ext cx="6726746" cy="53787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nly porti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8800" y="381000"/>
            <a:ext cx="5072062" cy="60043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00iteration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7800" y="304800"/>
            <a:ext cx="5867400" cy="597114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038600" y="60198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Gain on original capital</a:t>
            </a:r>
            <a:r>
              <a:rPr lang="en-US" dirty="0" smtClean="0">
                <a:sym typeface="Wingdings" pitchFamily="2" charset="2"/>
              </a:rPr>
              <a:t>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16200000">
            <a:off x="222766" y="3130034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Number of times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239000" y="54102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Multiple times 100%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267200" y="10668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Monte Carlo Analysis</a:t>
            </a:r>
          </a:p>
          <a:p>
            <a:r>
              <a:rPr lang="en-US" dirty="0" smtClean="0"/>
              <a:t>Hit f9 key 1000 times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</a:t>
            </a:r>
            <a:r>
              <a:rPr lang="en-US" dirty="0" smtClean="0"/>
              <a:t>(Ken’s) Opinion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While developing your skills to trade</a:t>
            </a:r>
          </a:p>
          <a:p>
            <a:r>
              <a:rPr lang="en-US" dirty="0" smtClean="0"/>
              <a:t>Use simple checklist to find money managers</a:t>
            </a:r>
          </a:p>
          <a:p>
            <a:pPr lvl="1"/>
            <a:r>
              <a:rPr lang="en-US" dirty="0" smtClean="0"/>
              <a:t>Utilize many smart people spending 100% of their time managing money managers</a:t>
            </a:r>
          </a:p>
          <a:p>
            <a:r>
              <a:rPr lang="en-US" dirty="0" smtClean="0"/>
              <a:t>Manage only a portion of your assets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Various possibilities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133600" y="4953000"/>
            <a:ext cx="44958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 flipV="1">
            <a:off x="4343400" y="2286000"/>
            <a:ext cx="76200" cy="2667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447800" y="51816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100% Myself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019800" y="52578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100% Money Mangers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038600" y="1371600"/>
            <a:ext cx="137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Total Portfolio Return</a:t>
            </a:r>
            <a:endParaRPr lang="en-US" dirty="0"/>
          </a:p>
        </p:txBody>
      </p:sp>
      <p:sp>
        <p:nvSpPr>
          <p:cNvPr id="12" name="Arc 11"/>
          <p:cNvSpPr/>
          <p:nvPr/>
        </p:nvSpPr>
        <p:spPr>
          <a:xfrm flipV="1">
            <a:off x="2286000" y="1371600"/>
            <a:ext cx="4191000" cy="3124200"/>
          </a:xfrm>
          <a:prstGeom prst="arc">
            <a:avLst>
              <a:gd name="adj1" fmla="val 10783375"/>
              <a:gd name="adj2" fmla="val 2155339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5105400" y="4495800"/>
            <a:ext cx="1600200" cy="0"/>
          </a:xfrm>
          <a:prstGeom prst="line">
            <a:avLst/>
          </a:prstGeom>
          <a:ln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858000" y="42672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Money Market Rate &lt;1%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781800" y="28956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20% per year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200-day moving average to move in and out of market</a:t>
            </a:r>
          </a:p>
          <a:p>
            <a:pPr lvl="1"/>
            <a:r>
              <a:rPr lang="en-US" dirty="0" smtClean="0"/>
              <a:t>Below 200-day moving average out of market</a:t>
            </a:r>
          </a:p>
          <a:p>
            <a:pPr lvl="1"/>
            <a:r>
              <a:rPr lang="en-US" dirty="0" smtClean="0"/>
              <a:t>Above 200-day moving average in </a:t>
            </a:r>
            <a:r>
              <a:rPr lang="en-US" dirty="0" smtClean="0"/>
              <a:t>market</a:t>
            </a:r>
            <a:endParaRPr lang="en-US" dirty="0"/>
          </a:p>
          <a:p>
            <a:r>
              <a:rPr lang="en-US" dirty="0" smtClean="0"/>
              <a:t>Use this to call money managers and hold them to this rule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Diversify Portfolio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Manage a portion myself</a:t>
            </a:r>
          </a:p>
          <a:p>
            <a:r>
              <a:rPr lang="en-US" dirty="0" smtClean="0"/>
              <a:t>Find effective money managers for the rest</a:t>
            </a:r>
          </a:p>
          <a:p>
            <a:pPr lvl="1"/>
            <a:r>
              <a:rPr lang="en-US" dirty="0" smtClean="0"/>
              <a:t>Optimal f money manager gets max of 10%</a:t>
            </a:r>
          </a:p>
          <a:p>
            <a:pPr lvl="1"/>
            <a:r>
              <a:rPr lang="en-US" dirty="0" smtClean="0"/>
              <a:t>Banks max 10%</a:t>
            </a:r>
          </a:p>
          <a:p>
            <a:pPr lvl="1"/>
            <a:r>
              <a:rPr lang="en-US" dirty="0" smtClean="0"/>
              <a:t>Other Money managers or ETFs get the rest</a:t>
            </a:r>
          </a:p>
          <a:p>
            <a:pPr lvl="2"/>
            <a:r>
              <a:rPr lang="en-US" dirty="0" smtClean="0"/>
              <a:t>Schwab</a:t>
            </a:r>
          </a:p>
          <a:p>
            <a:pPr lvl="2"/>
            <a:r>
              <a:rPr lang="en-US" dirty="0" smtClean="0"/>
              <a:t>Fidelity</a:t>
            </a:r>
          </a:p>
          <a:p>
            <a:pPr lvl="2"/>
            <a:r>
              <a:rPr lang="en-US" dirty="0" smtClean="0"/>
              <a:t>Merrill Lynch</a:t>
            </a:r>
          </a:p>
          <a:p>
            <a:pPr lvl="2"/>
            <a:r>
              <a:rPr lang="en-US" dirty="0" err="1" smtClean="0"/>
              <a:t>TDAmeritrade</a:t>
            </a:r>
            <a:endParaRPr lang="en-US" dirty="0" smtClean="0"/>
          </a:p>
          <a:p>
            <a:pPr lvl="2"/>
            <a:r>
              <a:rPr lang="en-US" dirty="0" smtClean="0"/>
              <a:t>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Keep majority of capital with highest ROC</a:t>
            </a:r>
          </a:p>
          <a:p>
            <a:r>
              <a:rPr lang="en-US" dirty="0" smtClean="0"/>
              <a:t>Only change allocation </a:t>
            </a:r>
            <a:r>
              <a:rPr lang="en-US" dirty="0" smtClean="0"/>
              <a:t>when </a:t>
            </a:r>
            <a:r>
              <a:rPr lang="en-US" dirty="0" smtClean="0"/>
              <a:t>demonstrated better performance over 6 months or </a:t>
            </a:r>
            <a:r>
              <a:rPr lang="en-US" dirty="0" smtClean="0"/>
              <a:t>more</a:t>
            </a:r>
          </a:p>
          <a:p>
            <a:r>
              <a:rPr lang="en-US" dirty="0" smtClean="0"/>
              <a:t>Utilize the strength of a team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“Light bulb” moment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Very smart people use professional money managers.</a:t>
            </a:r>
          </a:p>
          <a:p>
            <a:pPr lvl="1"/>
            <a:r>
              <a:rPr lang="en-US" dirty="0" smtClean="0"/>
              <a:t>Some I know, thought they could do better</a:t>
            </a:r>
          </a:p>
          <a:p>
            <a:r>
              <a:rPr lang="en-US" dirty="0" smtClean="0"/>
              <a:t>Can I expect to beat </a:t>
            </a:r>
            <a:r>
              <a:rPr lang="en-US" dirty="0" smtClean="0"/>
              <a:t>professional money managing teams taking care of all my $?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http://en.wikipedia.org/wiki/Investment_management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Become an expert 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Trading</a:t>
            </a:r>
          </a:p>
          <a:p>
            <a:r>
              <a:rPr lang="en-US" dirty="0" smtClean="0"/>
              <a:t>Money management</a:t>
            </a:r>
          </a:p>
          <a:p>
            <a:r>
              <a:rPr lang="en-US" dirty="0" smtClean="0"/>
              <a:t>Mastering emotions</a:t>
            </a:r>
          </a:p>
          <a:p>
            <a:r>
              <a:rPr lang="en-US" dirty="0" smtClean="0"/>
              <a:t>Understand trading key asset classes</a:t>
            </a:r>
          </a:p>
          <a:p>
            <a:r>
              <a:rPr lang="en-US" dirty="0" smtClean="0"/>
              <a:t>Willing to spend 10,000 hours developing expertise</a:t>
            </a:r>
          </a:p>
          <a:p>
            <a:r>
              <a:rPr lang="en-US" dirty="0" smtClean="0"/>
              <a:t>Time management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Keep track of trading history</a:t>
            </a:r>
          </a:p>
          <a:p>
            <a:r>
              <a:rPr lang="en-US" dirty="0" smtClean="0"/>
              <a:t>Must maintain consistency</a:t>
            </a:r>
          </a:p>
          <a:p>
            <a:r>
              <a:rPr lang="en-US" dirty="0" smtClean="0"/>
              <a:t>Define and analyze trading strategy</a:t>
            </a:r>
          </a:p>
          <a:p>
            <a:pPr lvl="1"/>
            <a:r>
              <a:rPr lang="en-US" dirty="0" smtClean="0"/>
              <a:t>Know your expectancy</a:t>
            </a:r>
          </a:p>
          <a:p>
            <a:pPr lvl="1"/>
            <a:r>
              <a:rPr lang="en-US" dirty="0" smtClean="0"/>
              <a:t>Know your optimal f</a:t>
            </a:r>
          </a:p>
          <a:p>
            <a:r>
              <a:rPr lang="en-US" dirty="0" smtClean="0"/>
              <a:t>Modify strategy</a:t>
            </a:r>
          </a:p>
          <a:p>
            <a:pPr lvl="1"/>
            <a:r>
              <a:rPr lang="en-US" dirty="0" smtClean="0"/>
              <a:t>To changing market conditions</a:t>
            </a:r>
          </a:p>
          <a:p>
            <a:pPr lvl="1"/>
            <a:r>
              <a:rPr lang="en-US" dirty="0" smtClean="0"/>
              <a:t>Improve returns on capital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Money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Goal assessment</a:t>
            </a:r>
          </a:p>
          <a:p>
            <a:pPr lvl="1"/>
            <a:r>
              <a:rPr lang="en-US" dirty="0" smtClean="0"/>
              <a:t>Age considerations</a:t>
            </a:r>
          </a:p>
          <a:p>
            <a:r>
              <a:rPr lang="en-US" dirty="0" smtClean="0"/>
              <a:t>Risk </a:t>
            </a:r>
            <a:r>
              <a:rPr lang="en-US" dirty="0" smtClean="0"/>
              <a:t>assessment</a:t>
            </a:r>
          </a:p>
          <a:p>
            <a:pPr lvl="1"/>
            <a:r>
              <a:rPr lang="en-US" dirty="0" smtClean="0"/>
              <a:t>Health risk issues</a:t>
            </a:r>
          </a:p>
          <a:p>
            <a:pPr lvl="2"/>
            <a:r>
              <a:rPr lang="en-US" dirty="0" smtClean="0"/>
              <a:t>If I have an accident</a:t>
            </a:r>
          </a:p>
          <a:p>
            <a:pPr lvl="2"/>
            <a:r>
              <a:rPr lang="en-US" dirty="0" smtClean="0"/>
              <a:t>If my brain function declines</a:t>
            </a:r>
            <a:endParaRPr lang="en-US" dirty="0" smtClean="0"/>
          </a:p>
          <a:p>
            <a:pPr lvl="1"/>
            <a:r>
              <a:rPr lang="en-US" dirty="0" smtClean="0"/>
              <a:t>Dedicated time allocation risks</a:t>
            </a:r>
          </a:p>
          <a:p>
            <a:pPr lvl="1"/>
            <a:r>
              <a:rPr lang="en-US" dirty="0" smtClean="0"/>
              <a:t>Other risks</a:t>
            </a:r>
          </a:p>
          <a:p>
            <a:pPr lvl="2"/>
            <a:r>
              <a:rPr lang="en-US" dirty="0" smtClean="0"/>
              <a:t>What is their defensive strategy?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Financial Advisors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Manage Money Managers</a:t>
            </a:r>
          </a:p>
          <a:p>
            <a:r>
              <a:rPr lang="en-US" dirty="0" smtClean="0"/>
              <a:t>Asset allocation</a:t>
            </a:r>
            <a:endParaRPr lang="en-US" dirty="0" smtClean="0"/>
          </a:p>
          <a:p>
            <a:r>
              <a:rPr lang="en-US" dirty="0" smtClean="0"/>
              <a:t>Primary contact to client</a:t>
            </a:r>
          </a:p>
          <a:p>
            <a:pPr lvl="1"/>
            <a:r>
              <a:rPr lang="en-US" dirty="0" smtClean="0"/>
              <a:t>Coach client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Money Managers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Full time job</a:t>
            </a:r>
          </a:p>
          <a:p>
            <a:r>
              <a:rPr lang="en-US" dirty="0" smtClean="0"/>
              <a:t>Run by multiple professionals</a:t>
            </a:r>
          </a:p>
          <a:p>
            <a:pPr lvl="1"/>
            <a:r>
              <a:rPr lang="en-US" dirty="0" smtClean="0"/>
              <a:t>Specializing in different asset </a:t>
            </a:r>
            <a:r>
              <a:rPr lang="en-US" dirty="0" smtClean="0"/>
              <a:t>classes</a:t>
            </a:r>
          </a:p>
          <a:p>
            <a:pPr lvl="1"/>
            <a:r>
              <a:rPr lang="en-US" dirty="0" smtClean="0"/>
              <a:t>Different skills and disciplines</a:t>
            </a:r>
            <a:endParaRPr lang="en-US" dirty="0" smtClean="0"/>
          </a:p>
          <a:p>
            <a:pPr lvl="1"/>
            <a:r>
              <a:rPr lang="en-US" dirty="0" smtClean="0"/>
              <a:t>Administrative </a:t>
            </a:r>
            <a:r>
              <a:rPr lang="en-US" dirty="0" smtClean="0"/>
              <a:t>services</a:t>
            </a:r>
          </a:p>
          <a:p>
            <a:pPr lvl="1"/>
            <a:r>
              <a:rPr lang="en-US" dirty="0" smtClean="0"/>
              <a:t>…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Mutual Funds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Fees</a:t>
            </a:r>
          </a:p>
          <a:p>
            <a:pPr lvl="1"/>
            <a:r>
              <a:rPr lang="en-US" dirty="0" smtClean="0"/>
              <a:t>Front-end Load</a:t>
            </a:r>
          </a:p>
          <a:p>
            <a:pPr lvl="1"/>
            <a:r>
              <a:rPr lang="en-US" dirty="0" smtClean="0"/>
              <a:t>Back-end Load</a:t>
            </a:r>
          </a:p>
          <a:p>
            <a:pPr lvl="1"/>
            <a:r>
              <a:rPr lang="en-US" dirty="0" smtClean="0"/>
              <a:t>Management Fees</a:t>
            </a:r>
          </a:p>
          <a:p>
            <a:r>
              <a:rPr lang="en-US" dirty="0" smtClean="0"/>
              <a:t>Returns comparable to various indexes</a:t>
            </a:r>
          </a:p>
          <a:p>
            <a:pPr lvl="1"/>
            <a:r>
              <a:rPr lang="en-US" dirty="0" smtClean="0"/>
              <a:t>Few ever beat their benchmark indexes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ARE the indexes mutual funds use as benchmarks</a:t>
            </a:r>
          </a:p>
          <a:p>
            <a:r>
              <a:rPr lang="en-US" dirty="0" smtClean="0"/>
              <a:t>Fees</a:t>
            </a:r>
          </a:p>
          <a:p>
            <a:pPr lvl="1"/>
            <a:r>
              <a:rPr lang="en-US" dirty="0" smtClean="0"/>
              <a:t>Extremely low management fees –0.2% or less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5183</TotalTime>
  <Words>476</Words>
  <Application>Microsoft Office PowerPoint</Application>
  <PresentationFormat>On-screen Show (4:3)</PresentationFormat>
  <Paragraphs>114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Portfolio Management… What does it take to do it well?</vt:lpstr>
      <vt:lpstr>“Light bulb” moment</vt:lpstr>
      <vt:lpstr>Become an expert at</vt:lpstr>
      <vt:lpstr>Trading</vt:lpstr>
      <vt:lpstr>Money Management</vt:lpstr>
      <vt:lpstr>Financial Advisors </vt:lpstr>
      <vt:lpstr>Money Managers</vt:lpstr>
      <vt:lpstr>Mutual Funds</vt:lpstr>
      <vt:lpstr>ETFs</vt:lpstr>
      <vt:lpstr>Hedge Funds</vt:lpstr>
      <vt:lpstr>Ken’s Hedge Fund Checklist to enlist their help</vt:lpstr>
      <vt:lpstr>Individual’s Limitations</vt:lpstr>
      <vt:lpstr>Slide 13</vt:lpstr>
      <vt:lpstr>Slide 14</vt:lpstr>
      <vt:lpstr>My (Ken’s) Opinion</vt:lpstr>
      <vt:lpstr>Various possibilities</vt:lpstr>
      <vt:lpstr>Simple rule</vt:lpstr>
      <vt:lpstr>Diversify Portfolio Management</vt:lpstr>
      <vt:lpstr>Conclusion</vt:lpstr>
      <vt:lpstr>References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Planning What does it take?</dc:title>
  <dc:creator>Ken</dc:creator>
  <cp:lastModifiedBy>Ken</cp:lastModifiedBy>
  <cp:revision>238</cp:revision>
  <dcterms:created xsi:type="dcterms:W3CDTF">2012-01-29T09:32:41Z</dcterms:created>
  <dcterms:modified xsi:type="dcterms:W3CDTF">2012-03-17T10:37:29Z</dcterms:modified>
</cp:coreProperties>
</file>